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3504" y="566121"/>
            <a:ext cx="7696990" cy="725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103114" y="609036"/>
            <a:ext cx="6578762" cy="5067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962859" y="1024954"/>
            <a:ext cx="6955449" cy="5600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029070" y="2456167"/>
            <a:ext cx="2480677" cy="19610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090418" y="1037531"/>
            <a:ext cx="6760535" cy="56490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2815" y="-12396"/>
            <a:ext cx="8098368" cy="1270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4009" y="2336853"/>
            <a:ext cx="8475980" cy="3432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0191" y="1638300"/>
            <a:ext cx="5449570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13635" algn="l"/>
                <a:tab pos="3402329" algn="l"/>
                <a:tab pos="4250055" algn="l"/>
              </a:tabLst>
            </a:pPr>
            <a:r>
              <a:rPr sz="4000" dirty="0">
                <a:solidFill>
                  <a:srgbClr val="000000"/>
                </a:solidFill>
                <a:latin typeface="Arial"/>
                <a:cs typeface="Arial"/>
              </a:rPr>
              <a:t>Language	and	</a:t>
            </a:r>
            <a:r>
              <a:rPr sz="4000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4000" dirty="0">
                <a:solidFill>
                  <a:srgbClr val="000000"/>
                </a:solidFill>
                <a:latin typeface="Arial"/>
                <a:cs typeface="Arial"/>
              </a:rPr>
              <a:t>he	Brain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6831" y="4055350"/>
            <a:ext cx="3255645" cy="163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Richard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Wise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 marR="5080" algn="ctr">
              <a:lnSpc>
                <a:spcPct val="117400"/>
              </a:lnSpc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Division of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Brain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Sciences  Imperial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986" y="179388"/>
            <a:ext cx="8836025" cy="727075"/>
          </a:xfrm>
          <a:prstGeom prst="rect">
            <a:avLst/>
          </a:prstGeom>
          <a:solidFill>
            <a:srgbClr val="FF7C00"/>
          </a:solidFill>
        </p:spPr>
        <p:txBody>
          <a:bodyPr vert="horz" wrap="square" lIns="0" tIns="165100" rIns="0" bIns="0" rtlCol="0">
            <a:spAutoFit/>
          </a:bodyPr>
          <a:lstStyle/>
          <a:p>
            <a:pPr marL="1376045">
              <a:lnSpc>
                <a:spcPct val="100000"/>
              </a:lnSpc>
              <a:spcBef>
                <a:spcPts val="1300"/>
              </a:spcBef>
            </a:pPr>
            <a:r>
              <a:rPr sz="2600" dirty="0">
                <a:latin typeface="Arial"/>
                <a:cs typeface="Arial"/>
              </a:rPr>
              <a:t>Paul Broca 1861 - patient </a:t>
            </a:r>
            <a:r>
              <a:rPr sz="2600" spc="-5" dirty="0">
                <a:latin typeface="Arial"/>
                <a:cs typeface="Arial"/>
              </a:rPr>
              <a:t>Leborgne, </a:t>
            </a:r>
            <a:r>
              <a:rPr sz="2600" dirty="0">
                <a:latin typeface="Arial"/>
                <a:cs typeface="Arial"/>
              </a:rPr>
              <a:t>or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spc="-60" dirty="0">
                <a:latin typeface="Arial"/>
                <a:cs typeface="Arial"/>
              </a:rPr>
              <a:t>‘Tan’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51298" y="1582738"/>
            <a:ext cx="4775923" cy="3186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5427" y="5361133"/>
            <a:ext cx="7625080" cy="536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9105" marR="5080" indent="-2987040">
              <a:lnSpc>
                <a:spcPts val="2100"/>
              </a:lnSpc>
            </a:pP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Both localised 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lateralised the faculty of articulate language – a</a:t>
            </a:r>
            <a:r>
              <a:rPr sz="1800" spc="-1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i="1" u="sng" dirty="0">
                <a:solidFill>
                  <a:srgbClr val="FFFF00"/>
                </a:solidFill>
                <a:latin typeface="Arial"/>
                <a:cs typeface="Arial"/>
              </a:rPr>
              <a:t>domain-  specific</a:t>
            </a:r>
            <a:r>
              <a:rPr sz="1800" i="1" u="sng" spc="-10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function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56615" y="1738118"/>
            <a:ext cx="2113621" cy="2875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35750" y="2381251"/>
            <a:ext cx="2089148" cy="29686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0062" y="2665413"/>
            <a:ext cx="1779586" cy="2420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81437" y="5065712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1143000" y="0"/>
                </a:moveTo>
                <a:lnTo>
                  <a:pt x="0" y="0"/>
                </a:lnTo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30637" y="4989513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0"/>
                </a:moveTo>
                <a:lnTo>
                  <a:pt x="0" y="76200"/>
                </a:lnTo>
                <a:lnTo>
                  <a:pt x="152400" y="1524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4437" y="4779963"/>
            <a:ext cx="2765425" cy="459105"/>
          </a:xfrm>
          <a:custGeom>
            <a:avLst/>
            <a:gdLst/>
            <a:ahLst/>
            <a:cxnLst/>
            <a:rect l="l" t="t" r="r" b="b"/>
            <a:pathLst>
              <a:path w="2765425" h="459104">
                <a:moveTo>
                  <a:pt x="0" y="458786"/>
                </a:moveTo>
                <a:lnTo>
                  <a:pt x="2765425" y="458786"/>
                </a:lnTo>
                <a:lnTo>
                  <a:pt x="2765425" y="0"/>
                </a:lnTo>
                <a:lnTo>
                  <a:pt x="0" y="0"/>
                </a:lnTo>
                <a:lnTo>
                  <a:pt x="0" y="458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24437" y="4779962"/>
            <a:ext cx="2765425" cy="459105"/>
          </a:xfrm>
          <a:custGeom>
            <a:avLst/>
            <a:gdLst/>
            <a:ahLst/>
            <a:cxnLst/>
            <a:rect l="l" t="t" r="r" b="b"/>
            <a:pathLst>
              <a:path w="2765425" h="459104">
                <a:moveTo>
                  <a:pt x="0" y="0"/>
                </a:moveTo>
                <a:lnTo>
                  <a:pt x="2765424" y="0"/>
                </a:lnTo>
                <a:lnTo>
                  <a:pt x="2765424" y="458786"/>
                </a:lnTo>
                <a:lnTo>
                  <a:pt x="0" y="4587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02223" y="4824412"/>
            <a:ext cx="257810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15" dirty="0">
                <a:latin typeface="Copperplate Gothic Light"/>
                <a:cs typeface="Copperplate Gothic Light"/>
              </a:rPr>
              <a:t>Wernicke’s</a:t>
            </a:r>
            <a:r>
              <a:rPr sz="2300" spc="-70" dirty="0">
                <a:latin typeface="Copperplate Gothic Light"/>
                <a:cs typeface="Copperplate Gothic Light"/>
              </a:rPr>
              <a:t> </a:t>
            </a:r>
            <a:r>
              <a:rPr sz="2300" dirty="0">
                <a:latin typeface="Copperplate Gothic Light"/>
                <a:cs typeface="Copperplate Gothic Light"/>
              </a:rPr>
              <a:t>area</a:t>
            </a:r>
            <a:endParaRPr sz="2300">
              <a:latin typeface="Copperplate Gothic Light"/>
              <a:cs typeface="Copperplate Gothic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66862" y="4778375"/>
            <a:ext cx="2276475" cy="459105"/>
          </a:xfrm>
          <a:custGeom>
            <a:avLst/>
            <a:gdLst/>
            <a:ahLst/>
            <a:cxnLst/>
            <a:rect l="l" t="t" r="r" b="b"/>
            <a:pathLst>
              <a:path w="2276475" h="459104">
                <a:moveTo>
                  <a:pt x="0" y="458787"/>
                </a:moveTo>
                <a:lnTo>
                  <a:pt x="2276475" y="458787"/>
                </a:lnTo>
                <a:lnTo>
                  <a:pt x="2276475" y="0"/>
                </a:lnTo>
                <a:lnTo>
                  <a:pt x="0" y="0"/>
                </a:lnTo>
                <a:lnTo>
                  <a:pt x="0" y="4587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66862" y="4778375"/>
            <a:ext cx="2276475" cy="459105"/>
          </a:xfrm>
          <a:custGeom>
            <a:avLst/>
            <a:gdLst/>
            <a:ahLst/>
            <a:cxnLst/>
            <a:rect l="l" t="t" r="r" b="b"/>
            <a:pathLst>
              <a:path w="2276475" h="459104">
                <a:moveTo>
                  <a:pt x="0" y="0"/>
                </a:moveTo>
                <a:lnTo>
                  <a:pt x="2276474" y="0"/>
                </a:lnTo>
                <a:lnTo>
                  <a:pt x="2276474" y="458787"/>
                </a:lnTo>
                <a:lnTo>
                  <a:pt x="0" y="458787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44650" y="4822825"/>
            <a:ext cx="2077085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35" dirty="0">
                <a:latin typeface="Copperplate Gothic Light"/>
                <a:cs typeface="Copperplate Gothic Light"/>
              </a:rPr>
              <a:t>Broca’s</a:t>
            </a:r>
            <a:r>
              <a:rPr sz="2300" spc="-70" dirty="0">
                <a:latin typeface="Copperplate Gothic Light"/>
                <a:cs typeface="Copperplate Gothic Light"/>
              </a:rPr>
              <a:t> </a:t>
            </a:r>
            <a:r>
              <a:rPr sz="2300" dirty="0">
                <a:latin typeface="Copperplate Gothic Light"/>
                <a:cs typeface="Copperplate Gothic Light"/>
              </a:rPr>
              <a:t>area</a:t>
            </a:r>
            <a:endParaRPr sz="2300">
              <a:latin typeface="Copperplate Gothic Light"/>
              <a:cs typeface="Copperplate Gothic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07148" y="5280025"/>
            <a:ext cx="0" cy="863600"/>
          </a:xfrm>
          <a:custGeom>
            <a:avLst/>
            <a:gdLst/>
            <a:ahLst/>
            <a:cxnLst/>
            <a:rect l="l" t="t" r="r" b="b"/>
            <a:pathLst>
              <a:path h="863600">
                <a:moveTo>
                  <a:pt x="0" y="863599"/>
                </a:moveTo>
                <a:lnTo>
                  <a:pt x="0" y="0"/>
                </a:lnTo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30948" y="52292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7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05100" y="5227637"/>
            <a:ext cx="0" cy="863600"/>
          </a:xfrm>
          <a:custGeom>
            <a:avLst/>
            <a:gdLst/>
            <a:ahLst/>
            <a:cxnLst/>
            <a:rect l="l" t="t" r="r" b="b"/>
            <a:pathLst>
              <a:path h="863600">
                <a:moveTo>
                  <a:pt x="0" y="0"/>
                </a:moveTo>
                <a:lnTo>
                  <a:pt x="0" y="863599"/>
                </a:lnTo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28900" y="598963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0"/>
                </a:moveTo>
                <a:lnTo>
                  <a:pt x="0" y="0"/>
                </a:lnTo>
                <a:lnTo>
                  <a:pt x="76200" y="1524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59423" y="6145213"/>
            <a:ext cx="1697355" cy="459105"/>
          </a:xfrm>
          <a:custGeom>
            <a:avLst/>
            <a:gdLst/>
            <a:ahLst/>
            <a:cxnLst/>
            <a:rect l="l" t="t" r="r" b="b"/>
            <a:pathLst>
              <a:path w="1697354" h="459104">
                <a:moveTo>
                  <a:pt x="0" y="458786"/>
                </a:moveTo>
                <a:lnTo>
                  <a:pt x="1697037" y="458786"/>
                </a:lnTo>
                <a:lnTo>
                  <a:pt x="1697037" y="0"/>
                </a:lnTo>
                <a:lnTo>
                  <a:pt x="0" y="0"/>
                </a:lnTo>
                <a:lnTo>
                  <a:pt x="0" y="458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59423" y="6145212"/>
            <a:ext cx="1697355" cy="459105"/>
          </a:xfrm>
          <a:custGeom>
            <a:avLst/>
            <a:gdLst/>
            <a:ahLst/>
            <a:cxnLst/>
            <a:rect l="l" t="t" r="r" b="b"/>
            <a:pathLst>
              <a:path w="1697354" h="459104">
                <a:moveTo>
                  <a:pt x="0" y="0"/>
                </a:moveTo>
                <a:lnTo>
                  <a:pt x="1697037" y="0"/>
                </a:lnTo>
                <a:lnTo>
                  <a:pt x="1697037" y="458786"/>
                </a:lnTo>
                <a:lnTo>
                  <a:pt x="0" y="4587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637211" y="6189663"/>
            <a:ext cx="151638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10" dirty="0">
                <a:latin typeface="Copperplate Gothic Light"/>
                <a:cs typeface="Copperplate Gothic Light"/>
              </a:rPr>
              <a:t>Speech</a:t>
            </a:r>
            <a:r>
              <a:rPr sz="2300" spc="-100" dirty="0">
                <a:latin typeface="Copperplate Gothic Light"/>
                <a:cs typeface="Copperplate Gothic Light"/>
              </a:rPr>
              <a:t> </a:t>
            </a:r>
            <a:r>
              <a:rPr sz="2300" dirty="0">
                <a:latin typeface="Copperplate Gothic Light"/>
                <a:cs typeface="Copperplate Gothic Light"/>
              </a:rPr>
              <a:t>in</a:t>
            </a:r>
            <a:endParaRPr sz="2300">
              <a:latin typeface="Copperplate Gothic Light"/>
              <a:cs typeface="Copperplate Gothic Ligh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09737" y="6145213"/>
            <a:ext cx="1992630" cy="459105"/>
          </a:xfrm>
          <a:custGeom>
            <a:avLst/>
            <a:gdLst/>
            <a:ahLst/>
            <a:cxnLst/>
            <a:rect l="l" t="t" r="r" b="b"/>
            <a:pathLst>
              <a:path w="1992629" h="459104">
                <a:moveTo>
                  <a:pt x="0" y="458786"/>
                </a:moveTo>
                <a:lnTo>
                  <a:pt x="1992311" y="458786"/>
                </a:lnTo>
                <a:lnTo>
                  <a:pt x="1992311" y="0"/>
                </a:lnTo>
                <a:lnTo>
                  <a:pt x="0" y="0"/>
                </a:lnTo>
                <a:lnTo>
                  <a:pt x="0" y="458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09737" y="6145212"/>
            <a:ext cx="1992630" cy="459105"/>
          </a:xfrm>
          <a:prstGeom prst="rect">
            <a:avLst/>
          </a:prstGeom>
          <a:solidFill>
            <a:srgbClr val="FFFFFF"/>
          </a:solidFill>
          <a:ln w="19049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275"/>
              </a:spcBef>
            </a:pPr>
            <a:r>
              <a:rPr sz="2300" spc="-10" dirty="0">
                <a:latin typeface="Copperplate Gothic Light"/>
                <a:cs typeface="Copperplate Gothic Light"/>
              </a:rPr>
              <a:t>Speech</a:t>
            </a:r>
            <a:r>
              <a:rPr sz="2300" spc="-100" dirty="0">
                <a:latin typeface="Copperplate Gothic Light"/>
                <a:cs typeface="Copperplate Gothic Light"/>
              </a:rPr>
              <a:t> </a:t>
            </a:r>
            <a:r>
              <a:rPr sz="2300" dirty="0">
                <a:latin typeface="Copperplate Gothic Light"/>
                <a:cs typeface="Copperplate Gothic Light"/>
              </a:rPr>
              <a:t>out</a:t>
            </a:r>
            <a:endParaRPr sz="2300">
              <a:latin typeface="Copperplate Gothic Light"/>
              <a:cs typeface="Copperplate Gothic Ligh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58010" y="111838"/>
            <a:ext cx="8836025" cy="727075"/>
          </a:xfrm>
          <a:custGeom>
            <a:avLst/>
            <a:gdLst/>
            <a:ahLst/>
            <a:cxnLst/>
            <a:rect l="l" t="t" r="r" b="b"/>
            <a:pathLst>
              <a:path w="8836025" h="727075">
                <a:moveTo>
                  <a:pt x="0" y="727075"/>
                </a:moveTo>
                <a:lnTo>
                  <a:pt x="8836023" y="727075"/>
                </a:lnTo>
                <a:lnTo>
                  <a:pt x="8836023" y="0"/>
                </a:lnTo>
                <a:lnTo>
                  <a:pt x="0" y="0"/>
                </a:lnTo>
                <a:lnTo>
                  <a:pt x="0" y="727075"/>
                </a:lnTo>
                <a:close/>
              </a:path>
            </a:pathLst>
          </a:custGeom>
          <a:solidFill>
            <a:srgbClr val="FF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9652" rIns="0" bIns="0" rtlCol="0">
            <a:spAutoFit/>
          </a:bodyPr>
          <a:lstStyle/>
          <a:p>
            <a:pPr marL="2809875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Brain and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language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85900" y="500030"/>
            <a:ext cx="5848348" cy="3898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1612" y="485743"/>
            <a:ext cx="5876925" cy="3927475"/>
          </a:xfrm>
          <a:custGeom>
            <a:avLst/>
            <a:gdLst/>
            <a:ahLst/>
            <a:cxnLst/>
            <a:rect l="l" t="t" r="r" b="b"/>
            <a:pathLst>
              <a:path w="5876925" h="3927475">
                <a:moveTo>
                  <a:pt x="0" y="0"/>
                </a:moveTo>
                <a:lnTo>
                  <a:pt x="5876922" y="0"/>
                </a:lnTo>
                <a:lnTo>
                  <a:pt x="5876922" y="3927473"/>
                </a:lnTo>
                <a:lnTo>
                  <a:pt x="0" y="3927473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275D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28737" y="1559735"/>
            <a:ext cx="6164580" cy="3113405"/>
          </a:xfrm>
          <a:custGeom>
            <a:avLst/>
            <a:gdLst/>
            <a:ahLst/>
            <a:cxnLst/>
            <a:rect l="l" t="t" r="r" b="b"/>
            <a:pathLst>
              <a:path w="6164580" h="3113404">
                <a:moveTo>
                  <a:pt x="0" y="3113087"/>
                </a:moveTo>
                <a:lnTo>
                  <a:pt x="6164262" y="3113087"/>
                </a:lnTo>
                <a:lnTo>
                  <a:pt x="6164262" y="0"/>
                </a:lnTo>
                <a:lnTo>
                  <a:pt x="0" y="0"/>
                </a:lnTo>
                <a:lnTo>
                  <a:pt x="0" y="31130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9004" y="3700518"/>
            <a:ext cx="2062480" cy="2624455"/>
          </a:xfrm>
          <a:custGeom>
            <a:avLst/>
            <a:gdLst/>
            <a:ahLst/>
            <a:cxnLst/>
            <a:rect l="l" t="t" r="r" b="b"/>
            <a:pathLst>
              <a:path w="2062479" h="2624454">
                <a:moveTo>
                  <a:pt x="2062439" y="2624058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59496" y="3700430"/>
            <a:ext cx="448945" cy="2734310"/>
          </a:xfrm>
          <a:custGeom>
            <a:avLst/>
            <a:gdLst/>
            <a:ahLst/>
            <a:cxnLst/>
            <a:rect l="l" t="t" r="r" b="b"/>
            <a:pathLst>
              <a:path w="448945" h="2734310">
                <a:moveTo>
                  <a:pt x="0" y="2733773"/>
                </a:moveTo>
                <a:lnTo>
                  <a:pt x="448769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53948" y="3693493"/>
            <a:ext cx="2499995" cy="2763520"/>
          </a:xfrm>
          <a:custGeom>
            <a:avLst/>
            <a:gdLst/>
            <a:ahLst/>
            <a:cxnLst/>
            <a:rect l="l" t="t" r="r" b="b"/>
            <a:pathLst>
              <a:path w="2499995" h="2763520">
                <a:moveTo>
                  <a:pt x="0" y="2763520"/>
                </a:moveTo>
                <a:lnTo>
                  <a:pt x="2499799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51683" y="3681118"/>
            <a:ext cx="1196340" cy="2959735"/>
          </a:xfrm>
          <a:custGeom>
            <a:avLst/>
            <a:gdLst/>
            <a:ahLst/>
            <a:cxnLst/>
            <a:rect l="l" t="t" r="r" b="b"/>
            <a:pathLst>
              <a:path w="1196339" h="2959734">
                <a:moveTo>
                  <a:pt x="0" y="2959720"/>
                </a:moveTo>
                <a:lnTo>
                  <a:pt x="1196207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99385" y="3689270"/>
            <a:ext cx="1611630" cy="2691130"/>
          </a:xfrm>
          <a:custGeom>
            <a:avLst/>
            <a:gdLst/>
            <a:ahLst/>
            <a:cxnLst/>
            <a:rect l="l" t="t" r="r" b="b"/>
            <a:pathLst>
              <a:path w="1611629" h="2691129">
                <a:moveTo>
                  <a:pt x="1611579" y="2691005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96104" y="3680609"/>
            <a:ext cx="3120390" cy="2776855"/>
          </a:xfrm>
          <a:custGeom>
            <a:avLst/>
            <a:gdLst/>
            <a:ahLst/>
            <a:cxnLst/>
            <a:rect l="l" t="t" r="r" b="b"/>
            <a:pathLst>
              <a:path w="3120390" h="2776854">
                <a:moveTo>
                  <a:pt x="0" y="2776589"/>
                </a:moveTo>
                <a:lnTo>
                  <a:pt x="3120338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31875" y="3696415"/>
            <a:ext cx="629285" cy="2821305"/>
          </a:xfrm>
          <a:custGeom>
            <a:avLst/>
            <a:gdLst/>
            <a:ahLst/>
            <a:cxnLst/>
            <a:rect l="l" t="t" r="r" b="b"/>
            <a:pathLst>
              <a:path w="629285" h="2821304">
                <a:moveTo>
                  <a:pt x="629274" y="2821178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48396" y="2381343"/>
            <a:ext cx="2007235" cy="3999229"/>
          </a:xfrm>
          <a:custGeom>
            <a:avLst/>
            <a:gdLst/>
            <a:ahLst/>
            <a:cxnLst/>
            <a:rect l="l" t="t" r="r" b="b"/>
            <a:pathLst>
              <a:path w="2007235" h="3999229">
                <a:moveTo>
                  <a:pt x="2007169" y="3998758"/>
                </a:moveTo>
                <a:lnTo>
                  <a:pt x="0" y="0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2347" y="2409059"/>
            <a:ext cx="183515" cy="4048125"/>
          </a:xfrm>
          <a:custGeom>
            <a:avLst/>
            <a:gdLst/>
            <a:ahLst/>
            <a:cxnLst/>
            <a:rect l="l" t="t" r="r" b="b"/>
            <a:pathLst>
              <a:path w="183514" h="4048125">
                <a:moveTo>
                  <a:pt x="0" y="4048102"/>
                </a:moveTo>
                <a:lnTo>
                  <a:pt x="183028" y="0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67981" y="2409059"/>
            <a:ext cx="2708910" cy="4082415"/>
          </a:xfrm>
          <a:custGeom>
            <a:avLst/>
            <a:gdLst/>
            <a:ahLst/>
            <a:cxnLst/>
            <a:rect l="l" t="t" r="r" b="b"/>
            <a:pathLst>
              <a:path w="2708909" h="4082415">
                <a:moveTo>
                  <a:pt x="0" y="4082285"/>
                </a:moveTo>
                <a:lnTo>
                  <a:pt x="2708351" y="0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76375" y="1559735"/>
            <a:ext cx="6050280" cy="0"/>
          </a:xfrm>
          <a:custGeom>
            <a:avLst/>
            <a:gdLst/>
            <a:ahLst/>
            <a:cxnLst/>
            <a:rect l="l" t="t" r="r" b="b"/>
            <a:pathLst>
              <a:path w="6050280">
                <a:moveTo>
                  <a:pt x="0" y="0"/>
                </a:moveTo>
                <a:lnTo>
                  <a:pt x="6049962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50137" y="1502585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0936" rIns="0" bIns="0" rtlCol="0">
            <a:spAutoFit/>
          </a:bodyPr>
          <a:lstStyle/>
          <a:p>
            <a:pPr marL="2419985">
              <a:lnSpc>
                <a:spcPct val="100000"/>
              </a:lnSpc>
            </a:pP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“they’re buying some</a:t>
            </a:r>
            <a:r>
              <a:rPr sz="2000" i="1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bread”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126672" y="6294568"/>
            <a:ext cx="1909445" cy="432434"/>
          </a:xfrm>
          <a:custGeom>
            <a:avLst/>
            <a:gdLst/>
            <a:ahLst/>
            <a:cxnLst/>
            <a:rect l="l" t="t" r="r" b="b"/>
            <a:pathLst>
              <a:path w="1909445" h="432434">
                <a:moveTo>
                  <a:pt x="0" y="431999"/>
                </a:moveTo>
                <a:lnTo>
                  <a:pt x="1909396" y="431999"/>
                </a:lnTo>
                <a:lnTo>
                  <a:pt x="1909396" y="0"/>
                </a:lnTo>
                <a:lnTo>
                  <a:pt x="0" y="0"/>
                </a:lnTo>
                <a:lnTo>
                  <a:pt x="0" y="431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126672" y="6294568"/>
            <a:ext cx="1909445" cy="432434"/>
          </a:xfrm>
          <a:prstGeom prst="rect">
            <a:avLst/>
          </a:prstGeom>
          <a:solidFill>
            <a:srgbClr val="FFFFFF"/>
          </a:solidFill>
          <a:ln w="2857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45"/>
              </a:spcBef>
            </a:pPr>
            <a:r>
              <a:rPr sz="2000" dirty="0">
                <a:latin typeface="Arial"/>
                <a:cs typeface="Arial"/>
              </a:rPr>
              <a:t>Source -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larynx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21689" y="3982260"/>
            <a:ext cx="5514340" cy="432434"/>
          </a:xfrm>
          <a:custGeom>
            <a:avLst/>
            <a:gdLst/>
            <a:ahLst/>
            <a:cxnLst/>
            <a:rect l="l" t="t" r="r" b="b"/>
            <a:pathLst>
              <a:path w="5514340" h="432435">
                <a:moveTo>
                  <a:pt x="0" y="432000"/>
                </a:moveTo>
                <a:lnTo>
                  <a:pt x="5514324" y="432000"/>
                </a:lnTo>
                <a:lnTo>
                  <a:pt x="5514324" y="0"/>
                </a:lnTo>
                <a:lnTo>
                  <a:pt x="0" y="0"/>
                </a:lnTo>
                <a:lnTo>
                  <a:pt x="0" y="43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21689" y="3982260"/>
            <a:ext cx="5514340" cy="432434"/>
          </a:xfrm>
          <a:prstGeom prst="rect">
            <a:avLst/>
          </a:prstGeom>
          <a:solidFill>
            <a:srgbClr val="FFFFFF"/>
          </a:solidFill>
          <a:ln w="2857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245"/>
              </a:spcBef>
            </a:pPr>
            <a:r>
              <a:rPr sz="2000" spc="-25" dirty="0">
                <a:latin typeface="Arial"/>
                <a:cs typeface="Arial"/>
              </a:rPr>
              <a:t>Vocal </a:t>
            </a:r>
            <a:r>
              <a:rPr sz="2000" dirty="0">
                <a:latin typeface="Arial"/>
                <a:cs typeface="Arial"/>
              </a:rPr>
              <a:t>tract resonances (formants) -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articulators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95412" y="3671110"/>
            <a:ext cx="1227455" cy="0"/>
          </a:xfrm>
          <a:custGeom>
            <a:avLst/>
            <a:gdLst/>
            <a:ahLst/>
            <a:cxnLst/>
            <a:rect l="l" t="t" r="r" b="b"/>
            <a:pathLst>
              <a:path w="1227455">
                <a:moveTo>
                  <a:pt x="0" y="0"/>
                </a:moveTo>
                <a:lnTo>
                  <a:pt x="1227137" y="0"/>
                </a:lnTo>
              </a:path>
            </a:pathLst>
          </a:custGeom>
          <a:ln w="76199">
            <a:solidFill>
              <a:srgbClr val="0118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27350" y="3671110"/>
            <a:ext cx="1227455" cy="0"/>
          </a:xfrm>
          <a:custGeom>
            <a:avLst/>
            <a:gdLst/>
            <a:ahLst/>
            <a:cxnLst/>
            <a:rect l="l" t="t" r="r" b="b"/>
            <a:pathLst>
              <a:path w="1227454">
                <a:moveTo>
                  <a:pt x="0" y="0"/>
                </a:moveTo>
                <a:lnTo>
                  <a:pt x="1227137" y="0"/>
                </a:lnTo>
              </a:path>
            </a:pathLst>
          </a:custGeom>
          <a:ln w="76199">
            <a:solidFill>
              <a:srgbClr val="0118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48187" y="3671110"/>
            <a:ext cx="1227455" cy="0"/>
          </a:xfrm>
          <a:custGeom>
            <a:avLst/>
            <a:gdLst/>
            <a:ahLst/>
            <a:cxnLst/>
            <a:rect l="l" t="t" r="r" b="b"/>
            <a:pathLst>
              <a:path w="1227454">
                <a:moveTo>
                  <a:pt x="0" y="0"/>
                </a:moveTo>
                <a:lnTo>
                  <a:pt x="1227137" y="0"/>
                </a:lnTo>
              </a:path>
            </a:pathLst>
          </a:custGeom>
          <a:ln w="76199">
            <a:solidFill>
              <a:srgbClr val="0118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37287" y="3671110"/>
            <a:ext cx="1227455" cy="0"/>
          </a:xfrm>
          <a:custGeom>
            <a:avLst/>
            <a:gdLst/>
            <a:ahLst/>
            <a:cxnLst/>
            <a:rect l="l" t="t" r="r" b="b"/>
            <a:pathLst>
              <a:path w="1227454">
                <a:moveTo>
                  <a:pt x="0" y="0"/>
                </a:moveTo>
                <a:lnTo>
                  <a:pt x="1227137" y="0"/>
                </a:lnTo>
              </a:path>
            </a:pathLst>
          </a:custGeom>
          <a:ln w="76199">
            <a:solidFill>
              <a:srgbClr val="0118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925002" y="1988042"/>
            <a:ext cx="32194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F1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44362" y="1988042"/>
            <a:ext cx="32194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F2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719953" y="1988042"/>
            <a:ext cx="32194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F3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39189" y="868013"/>
            <a:ext cx="7095490" cy="784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300"/>
              </a:spcBef>
            </a:pPr>
            <a:r>
              <a:rPr sz="2000" dirty="0">
                <a:latin typeface="Arial"/>
                <a:cs typeface="Arial"/>
              </a:rPr>
              <a:t>time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609600"/>
            <a:ext cx="2324100" cy="2076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71900" y="571500"/>
            <a:ext cx="4648200" cy="2171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09750" y="3409950"/>
            <a:ext cx="6000750" cy="1104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838700"/>
            <a:ext cx="9124950" cy="2000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5400" y="3195637"/>
            <a:ext cx="6515100" cy="0"/>
          </a:xfrm>
          <a:custGeom>
            <a:avLst/>
            <a:gdLst/>
            <a:ahLst/>
            <a:cxnLst/>
            <a:rect l="l" t="t" r="r" b="b"/>
            <a:pathLst>
              <a:path w="6515100">
                <a:moveTo>
                  <a:pt x="0" y="0"/>
                </a:moveTo>
                <a:lnTo>
                  <a:pt x="6515100" y="0"/>
                </a:lnTo>
              </a:path>
            </a:pathLst>
          </a:custGeom>
          <a:ln w="66675">
            <a:solidFill>
              <a:srgbClr val="AFBF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19212" y="3162300"/>
            <a:ext cx="0" cy="2266950"/>
          </a:xfrm>
          <a:custGeom>
            <a:avLst/>
            <a:gdLst/>
            <a:ahLst/>
            <a:cxnLst/>
            <a:rect l="l" t="t" r="r" b="b"/>
            <a:pathLst>
              <a:path h="2266950">
                <a:moveTo>
                  <a:pt x="0" y="2266950"/>
                </a:moveTo>
                <a:lnTo>
                  <a:pt x="0" y="0"/>
                </a:lnTo>
              </a:path>
            </a:pathLst>
          </a:custGeom>
          <a:ln w="47625">
            <a:solidFill>
              <a:srgbClr val="93AC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54600" y="3213100"/>
            <a:ext cx="95758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solidFill>
                  <a:srgbClr val="494949"/>
                </a:solidFill>
                <a:latin typeface="Arial"/>
                <a:cs typeface="Arial"/>
              </a:rPr>
              <a:t>h</a:t>
            </a:r>
            <a:r>
              <a:rPr sz="1100" spc="35" dirty="0">
                <a:solidFill>
                  <a:srgbClr val="494949"/>
                </a:solidFill>
                <a:latin typeface="Arial"/>
                <a:cs typeface="Arial"/>
              </a:rPr>
              <a:t>arm</a:t>
            </a:r>
            <a:r>
              <a:rPr sz="1100" dirty="0">
                <a:solidFill>
                  <a:srgbClr val="494949"/>
                </a:solidFill>
                <a:latin typeface="Arial"/>
                <a:cs typeface="Arial"/>
              </a:rPr>
              <a:t>o</a:t>
            </a:r>
            <a:r>
              <a:rPr sz="1100" spc="-155" dirty="0">
                <a:solidFill>
                  <a:srgbClr val="494949"/>
                </a:solidFill>
                <a:latin typeface="Arial"/>
                <a:cs typeface="Arial"/>
              </a:rPr>
              <a:t>n</a:t>
            </a:r>
            <a:r>
              <a:rPr sz="1100" spc="-235" dirty="0">
                <a:solidFill>
                  <a:srgbClr val="646666"/>
                </a:solidFill>
                <a:latin typeface="Arial"/>
                <a:cs typeface="Arial"/>
              </a:rPr>
              <a:t>i</a:t>
            </a:r>
            <a:r>
              <a:rPr sz="1100" spc="100" dirty="0">
                <a:solidFill>
                  <a:srgbClr val="494949"/>
                </a:solidFill>
                <a:latin typeface="Arial"/>
                <a:cs typeface="Arial"/>
              </a:rPr>
              <a:t>c</a:t>
            </a:r>
            <a:r>
              <a:rPr sz="1100" spc="-65" dirty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494949"/>
                </a:solidFill>
                <a:latin typeface="Arial"/>
                <a:cs typeface="Arial"/>
              </a:rPr>
              <a:t>a</a:t>
            </a:r>
            <a:r>
              <a:rPr sz="1100" spc="60" dirty="0">
                <a:solidFill>
                  <a:srgbClr val="494949"/>
                </a:solidFill>
                <a:latin typeface="Arial"/>
                <a:cs typeface="Arial"/>
              </a:rPr>
              <a:t>rch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45300" y="3213100"/>
            <a:ext cx="31623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35" dirty="0">
                <a:solidFill>
                  <a:srgbClr val="494949"/>
                </a:solidFill>
                <a:latin typeface="Arial"/>
                <a:cs typeface="Arial"/>
              </a:rPr>
              <a:t>bark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25700" y="3222625"/>
            <a:ext cx="27114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solidFill>
                  <a:srgbClr val="494949"/>
                </a:solidFill>
                <a:latin typeface="Arial"/>
                <a:cs typeface="Arial"/>
              </a:rPr>
              <a:t>coo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97300" y="3213100"/>
            <a:ext cx="37274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45" dirty="0">
                <a:solidFill>
                  <a:srgbClr val="494949"/>
                </a:solidFill>
                <a:latin typeface="Arial"/>
                <a:cs typeface="Arial"/>
              </a:rPr>
              <a:t>gr</a:t>
            </a:r>
            <a:r>
              <a:rPr sz="1100" spc="35" dirty="0">
                <a:solidFill>
                  <a:srgbClr val="494949"/>
                </a:solidFill>
                <a:latin typeface="Arial"/>
                <a:cs typeface="Arial"/>
              </a:rPr>
              <a:t>u</a:t>
            </a:r>
            <a:r>
              <a:rPr sz="1100" spc="-15" dirty="0">
                <a:solidFill>
                  <a:srgbClr val="494949"/>
                </a:solidFill>
                <a:latin typeface="Arial"/>
                <a:cs typeface="Arial"/>
              </a:rPr>
              <a:t>n</a:t>
            </a:r>
            <a:r>
              <a:rPr sz="1100" spc="95" dirty="0">
                <a:solidFill>
                  <a:srgbClr val="494949"/>
                </a:solidFill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20900" y="4641850"/>
            <a:ext cx="85026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5" dirty="0">
                <a:solidFill>
                  <a:srgbClr val="494949"/>
                </a:solidFill>
                <a:latin typeface="Arial"/>
                <a:cs typeface="Arial"/>
              </a:rPr>
              <a:t>tonal</a:t>
            </a:r>
            <a:r>
              <a:rPr sz="1100" spc="-65" dirty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494949"/>
                </a:solidFill>
                <a:latin typeface="Arial"/>
                <a:cs typeface="Arial"/>
              </a:rPr>
              <a:t>scream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97300" y="4641850"/>
            <a:ext cx="38608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40" dirty="0">
                <a:solidFill>
                  <a:srgbClr val="494949"/>
                </a:solidFill>
                <a:latin typeface="Arial"/>
                <a:cs typeface="Arial"/>
              </a:rPr>
              <a:t>growl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92700" y="4641850"/>
            <a:ext cx="82105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5" dirty="0">
                <a:solidFill>
                  <a:srgbClr val="494949"/>
                </a:solidFill>
                <a:latin typeface="Arial"/>
                <a:cs typeface="Arial"/>
              </a:rPr>
              <a:t>arch</a:t>
            </a:r>
            <a:r>
              <a:rPr sz="1100" spc="-85" dirty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494949"/>
                </a:solidFill>
                <a:latin typeface="Arial"/>
                <a:cs typeface="Arial"/>
              </a:rPr>
              <a:t>scream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68425" y="4956175"/>
            <a:ext cx="417830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420" dirty="0">
                <a:solidFill>
                  <a:srgbClr val="494949"/>
                </a:solidFill>
                <a:latin typeface="Times New Roman"/>
                <a:cs typeface="Times New Roman"/>
              </a:rPr>
              <a:t>,.</a:t>
            </a:r>
            <a:r>
              <a:rPr sz="1100" spc="75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100" spc="70" dirty="0">
                <a:solidFill>
                  <a:srgbClr val="646666"/>
                </a:solidFill>
                <a:latin typeface="Times New Roman"/>
                <a:cs typeface="Times New Roman"/>
              </a:rPr>
              <a:t>1</a:t>
            </a:r>
            <a:r>
              <a:rPr sz="1100" spc="70" dirty="0">
                <a:solidFill>
                  <a:srgbClr val="494949"/>
                </a:solidFill>
                <a:latin typeface="Times New Roman"/>
                <a:cs typeface="Times New Roman"/>
              </a:rPr>
              <a:t>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68425" y="5086350"/>
            <a:ext cx="14859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solidFill>
                  <a:srgbClr val="494949"/>
                </a:solidFill>
                <a:latin typeface="Times New Roman"/>
                <a:cs typeface="Times New Roman"/>
              </a:rPr>
              <a:t>:c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45926" y="5213350"/>
            <a:ext cx="164465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65" dirty="0">
                <a:solidFill>
                  <a:srgbClr val="494949"/>
                </a:solidFill>
                <a:latin typeface="Arial"/>
                <a:cs typeface="Arial"/>
              </a:rPr>
              <a:t>-"</a:t>
            </a:r>
            <a:endParaRPr sz="9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68425" y="4959350"/>
            <a:ext cx="74930" cy="597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50" spc="-900" dirty="0">
                <a:solidFill>
                  <a:srgbClr val="494949"/>
                </a:solidFill>
                <a:latin typeface="Times New Roman"/>
                <a:cs typeface="Times New Roman"/>
              </a:rPr>
              <a:t>-</a:t>
            </a:r>
            <a:endParaRPr sz="3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1727" y="1375749"/>
            <a:ext cx="4449527" cy="348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06900" y="1381892"/>
            <a:ext cx="3269949" cy="34450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4244" y="4622659"/>
            <a:ext cx="6652259" cy="442595"/>
          </a:xfrm>
          <a:custGeom>
            <a:avLst/>
            <a:gdLst/>
            <a:ahLst/>
            <a:cxnLst/>
            <a:rect l="l" t="t" r="r" b="b"/>
            <a:pathLst>
              <a:path w="6652259" h="442595">
                <a:moveTo>
                  <a:pt x="0" y="442342"/>
                </a:moveTo>
                <a:lnTo>
                  <a:pt x="6652019" y="442342"/>
                </a:lnTo>
                <a:lnTo>
                  <a:pt x="6652019" y="0"/>
                </a:lnTo>
                <a:lnTo>
                  <a:pt x="0" y="0"/>
                </a:lnTo>
                <a:lnTo>
                  <a:pt x="0" y="4423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43477" y="4668379"/>
            <a:ext cx="80010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Azimuth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960" y="871970"/>
            <a:ext cx="442595" cy="4109720"/>
          </a:xfrm>
          <a:custGeom>
            <a:avLst/>
            <a:gdLst/>
            <a:ahLst/>
            <a:cxnLst/>
            <a:rect l="l" t="t" r="r" b="b"/>
            <a:pathLst>
              <a:path w="442594" h="4109720">
                <a:moveTo>
                  <a:pt x="0" y="4109523"/>
                </a:moveTo>
                <a:lnTo>
                  <a:pt x="442341" y="4109523"/>
                </a:lnTo>
                <a:lnTo>
                  <a:pt x="442341" y="0"/>
                </a:lnTo>
                <a:lnTo>
                  <a:pt x="0" y="0"/>
                </a:lnTo>
                <a:lnTo>
                  <a:pt x="0" y="41095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4273" y="2195447"/>
            <a:ext cx="254000" cy="11347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800" dirty="0">
                <a:latin typeface="Calibri"/>
                <a:cs typeface="Calibri"/>
              </a:rPr>
              <a:t>Mon</a:t>
            </a:r>
            <a:r>
              <a:rPr sz="1800" spc="-60" dirty="0">
                <a:latin typeface="Calibri"/>
                <a:cs typeface="Calibri"/>
              </a:rPr>
              <a:t>k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all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8004" y="196170"/>
            <a:ext cx="8466455" cy="676275"/>
          </a:xfrm>
          <a:prstGeom prst="rect">
            <a:avLst/>
          </a:prstGeom>
          <a:solidFill>
            <a:srgbClr val="FF7C00"/>
          </a:solidFill>
        </p:spPr>
        <p:txBody>
          <a:bodyPr vert="horz" wrap="square" lIns="0" tIns="78740" rIns="0" bIns="0" rtlCol="0">
            <a:spAutoFit/>
          </a:bodyPr>
          <a:lstStyle/>
          <a:p>
            <a:pPr marL="91440" marR="394970">
              <a:lnSpc>
                <a:spcPts val="2100"/>
              </a:lnSpc>
              <a:spcBef>
                <a:spcPts val="620"/>
              </a:spcBef>
            </a:pPr>
            <a:r>
              <a:rPr sz="1800" spc="-20" dirty="0">
                <a:latin typeface="Arial"/>
                <a:cs typeface="Arial"/>
              </a:rPr>
              <a:t>Tian </a:t>
            </a:r>
            <a:r>
              <a:rPr sz="1800" dirty="0">
                <a:latin typeface="Arial"/>
                <a:cs typeface="Arial"/>
              </a:rPr>
              <a:t>B </a:t>
            </a:r>
            <a:r>
              <a:rPr sz="1800" i="1" spc="-5" dirty="0">
                <a:latin typeface="Arial"/>
                <a:cs typeface="Arial"/>
              </a:rPr>
              <a:t>et al</a:t>
            </a:r>
            <a:r>
              <a:rPr sz="1800" spc="-5" dirty="0">
                <a:latin typeface="Arial"/>
                <a:cs typeface="Arial"/>
              </a:rPr>
              <a:t>. </a:t>
            </a:r>
            <a:r>
              <a:rPr sz="1800" dirty="0">
                <a:latin typeface="Arial"/>
                <a:cs typeface="Arial"/>
              </a:rPr>
              <a:t>(2001) Functional specialization in rhesus monkey auditory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cortex.  Science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292:290-3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280" y="4754748"/>
            <a:ext cx="4057869" cy="19214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8080" y="3469789"/>
            <a:ext cx="42418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insula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38954" y="1710472"/>
            <a:ext cx="26289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00"/>
                </a:solidFill>
                <a:latin typeface="Arial"/>
                <a:cs typeface="Arial"/>
              </a:rPr>
              <a:t>CM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68165" y="1834822"/>
            <a:ext cx="22034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00"/>
                </a:solidFill>
                <a:latin typeface="Arial"/>
                <a:cs typeface="Arial"/>
              </a:rPr>
              <a:t>CL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15541" y="1385015"/>
            <a:ext cx="24574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Tpt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20959" y="2395164"/>
            <a:ext cx="35623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00"/>
                </a:solidFill>
                <a:latin typeface="Arial"/>
                <a:cs typeface="Arial"/>
              </a:rPr>
              <a:t>Core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96688" y="2778690"/>
            <a:ext cx="2483485" cy="3107055"/>
          </a:xfrm>
          <a:custGeom>
            <a:avLst/>
            <a:gdLst/>
            <a:ahLst/>
            <a:cxnLst/>
            <a:rect l="l" t="t" r="r" b="b"/>
            <a:pathLst>
              <a:path w="2483484" h="3107054">
                <a:moveTo>
                  <a:pt x="153319" y="2049396"/>
                </a:moveTo>
                <a:lnTo>
                  <a:pt x="0" y="3106921"/>
                </a:lnTo>
                <a:lnTo>
                  <a:pt x="984406" y="2691213"/>
                </a:lnTo>
                <a:lnTo>
                  <a:pt x="776634" y="2530759"/>
                </a:lnTo>
                <a:lnTo>
                  <a:pt x="1024460" y="2209850"/>
                </a:lnTo>
                <a:lnTo>
                  <a:pt x="361091" y="2209850"/>
                </a:lnTo>
                <a:lnTo>
                  <a:pt x="153319" y="2049396"/>
                </a:lnTo>
                <a:close/>
              </a:path>
              <a:path w="2483484" h="3107054">
                <a:moveTo>
                  <a:pt x="2067680" y="0"/>
                </a:moveTo>
                <a:lnTo>
                  <a:pt x="361091" y="2209850"/>
                </a:lnTo>
                <a:lnTo>
                  <a:pt x="1024460" y="2209850"/>
                </a:lnTo>
                <a:lnTo>
                  <a:pt x="2483223" y="320909"/>
                </a:lnTo>
                <a:lnTo>
                  <a:pt x="2067680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3497" y="1151923"/>
            <a:ext cx="2689860" cy="995044"/>
          </a:xfrm>
          <a:custGeom>
            <a:avLst/>
            <a:gdLst/>
            <a:ahLst/>
            <a:cxnLst/>
            <a:rect l="l" t="t" r="r" b="b"/>
            <a:pathLst>
              <a:path w="2689860" h="995044">
                <a:moveTo>
                  <a:pt x="2689322" y="0"/>
                </a:moveTo>
                <a:lnTo>
                  <a:pt x="1825602" y="45497"/>
                </a:lnTo>
                <a:lnTo>
                  <a:pt x="1767603" y="49207"/>
                </a:lnTo>
                <a:lnTo>
                  <a:pt x="1710104" y="54188"/>
                </a:lnTo>
                <a:lnTo>
                  <a:pt x="1653152" y="60416"/>
                </a:lnTo>
                <a:lnTo>
                  <a:pt x="1596792" y="67870"/>
                </a:lnTo>
                <a:lnTo>
                  <a:pt x="1541074" y="76526"/>
                </a:lnTo>
                <a:lnTo>
                  <a:pt x="1486042" y="86362"/>
                </a:lnTo>
                <a:lnTo>
                  <a:pt x="1431746" y="97355"/>
                </a:lnTo>
                <a:lnTo>
                  <a:pt x="1378231" y="109484"/>
                </a:lnTo>
                <a:lnTo>
                  <a:pt x="1325544" y="122724"/>
                </a:lnTo>
                <a:lnTo>
                  <a:pt x="1273733" y="137054"/>
                </a:lnTo>
                <a:lnTo>
                  <a:pt x="1222844" y="152451"/>
                </a:lnTo>
                <a:lnTo>
                  <a:pt x="1172925" y="168892"/>
                </a:lnTo>
                <a:lnTo>
                  <a:pt x="1124023" y="186355"/>
                </a:lnTo>
                <a:lnTo>
                  <a:pt x="1076184" y="204818"/>
                </a:lnTo>
                <a:lnTo>
                  <a:pt x="1029456" y="224257"/>
                </a:lnTo>
                <a:lnTo>
                  <a:pt x="983885" y="244650"/>
                </a:lnTo>
                <a:lnTo>
                  <a:pt x="939519" y="265974"/>
                </a:lnTo>
                <a:lnTo>
                  <a:pt x="896405" y="288207"/>
                </a:lnTo>
                <a:lnTo>
                  <a:pt x="854589" y="311326"/>
                </a:lnTo>
                <a:lnTo>
                  <a:pt x="814120" y="335309"/>
                </a:lnTo>
                <a:lnTo>
                  <a:pt x="775042" y="360133"/>
                </a:lnTo>
                <a:lnTo>
                  <a:pt x="737405" y="385775"/>
                </a:lnTo>
                <a:lnTo>
                  <a:pt x="701254" y="412213"/>
                </a:lnTo>
                <a:lnTo>
                  <a:pt x="666637" y="439425"/>
                </a:lnTo>
                <a:lnTo>
                  <a:pt x="633601" y="467387"/>
                </a:lnTo>
                <a:lnTo>
                  <a:pt x="602192" y="496077"/>
                </a:lnTo>
                <a:lnTo>
                  <a:pt x="572459" y="525472"/>
                </a:lnTo>
                <a:lnTo>
                  <a:pt x="544447" y="555550"/>
                </a:lnTo>
                <a:lnTo>
                  <a:pt x="518204" y="586289"/>
                </a:lnTo>
                <a:lnTo>
                  <a:pt x="493777" y="617665"/>
                </a:lnTo>
                <a:lnTo>
                  <a:pt x="471212" y="649656"/>
                </a:lnTo>
                <a:lnTo>
                  <a:pt x="450558" y="682240"/>
                </a:lnTo>
                <a:lnTo>
                  <a:pt x="431860" y="715393"/>
                </a:lnTo>
                <a:lnTo>
                  <a:pt x="0" y="738143"/>
                </a:lnTo>
                <a:lnTo>
                  <a:pt x="792946" y="994608"/>
                </a:lnTo>
                <a:lnTo>
                  <a:pt x="1666262" y="669895"/>
                </a:lnTo>
                <a:lnTo>
                  <a:pt x="1295582" y="669895"/>
                </a:lnTo>
                <a:lnTo>
                  <a:pt x="1314280" y="636742"/>
                </a:lnTo>
                <a:lnTo>
                  <a:pt x="1334934" y="604158"/>
                </a:lnTo>
                <a:lnTo>
                  <a:pt x="1357499" y="572167"/>
                </a:lnTo>
                <a:lnTo>
                  <a:pt x="1381926" y="540791"/>
                </a:lnTo>
                <a:lnTo>
                  <a:pt x="1408169" y="510053"/>
                </a:lnTo>
                <a:lnTo>
                  <a:pt x="1436181" y="479974"/>
                </a:lnTo>
                <a:lnTo>
                  <a:pt x="1465914" y="450579"/>
                </a:lnTo>
                <a:lnTo>
                  <a:pt x="1497323" y="421889"/>
                </a:lnTo>
                <a:lnTo>
                  <a:pt x="1530359" y="393927"/>
                </a:lnTo>
                <a:lnTo>
                  <a:pt x="1564976" y="366716"/>
                </a:lnTo>
                <a:lnTo>
                  <a:pt x="1601126" y="340278"/>
                </a:lnTo>
                <a:lnTo>
                  <a:pt x="1638764" y="314635"/>
                </a:lnTo>
                <a:lnTo>
                  <a:pt x="1677841" y="289811"/>
                </a:lnTo>
                <a:lnTo>
                  <a:pt x="1718311" y="265828"/>
                </a:lnTo>
                <a:lnTo>
                  <a:pt x="1760126" y="242709"/>
                </a:lnTo>
                <a:lnTo>
                  <a:pt x="1803241" y="220476"/>
                </a:lnTo>
                <a:lnTo>
                  <a:pt x="1847606" y="199152"/>
                </a:lnTo>
                <a:lnTo>
                  <a:pt x="1893177" y="178759"/>
                </a:lnTo>
                <a:lnTo>
                  <a:pt x="1939905" y="159320"/>
                </a:lnTo>
                <a:lnTo>
                  <a:pt x="1987744" y="140858"/>
                </a:lnTo>
                <a:lnTo>
                  <a:pt x="2036646" y="123395"/>
                </a:lnTo>
                <a:lnTo>
                  <a:pt x="2086565" y="106953"/>
                </a:lnTo>
                <a:lnTo>
                  <a:pt x="2137454" y="91556"/>
                </a:lnTo>
                <a:lnTo>
                  <a:pt x="2189265" y="77226"/>
                </a:lnTo>
                <a:lnTo>
                  <a:pt x="2241951" y="63986"/>
                </a:lnTo>
                <a:lnTo>
                  <a:pt x="2295467" y="51858"/>
                </a:lnTo>
                <a:lnTo>
                  <a:pt x="2349763" y="40864"/>
                </a:lnTo>
                <a:lnTo>
                  <a:pt x="2404794" y="31028"/>
                </a:lnTo>
                <a:lnTo>
                  <a:pt x="2460513" y="22372"/>
                </a:lnTo>
                <a:lnTo>
                  <a:pt x="2516872" y="14919"/>
                </a:lnTo>
                <a:lnTo>
                  <a:pt x="2573825" y="8690"/>
                </a:lnTo>
                <a:lnTo>
                  <a:pt x="2631324" y="3710"/>
                </a:lnTo>
                <a:lnTo>
                  <a:pt x="2689322" y="0"/>
                </a:lnTo>
                <a:close/>
              </a:path>
              <a:path w="2689860" h="995044">
                <a:moveTo>
                  <a:pt x="1727443" y="647147"/>
                </a:moveTo>
                <a:lnTo>
                  <a:pt x="1295582" y="669895"/>
                </a:lnTo>
                <a:lnTo>
                  <a:pt x="1666262" y="669895"/>
                </a:lnTo>
                <a:lnTo>
                  <a:pt x="1727443" y="647147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82919" y="1148385"/>
            <a:ext cx="1988820" cy="861694"/>
          </a:xfrm>
          <a:custGeom>
            <a:avLst/>
            <a:gdLst/>
            <a:ahLst/>
            <a:cxnLst/>
            <a:rect l="l" t="t" r="r" b="b"/>
            <a:pathLst>
              <a:path w="1988820" h="861694">
                <a:moveTo>
                  <a:pt x="548167" y="0"/>
                </a:moveTo>
                <a:lnTo>
                  <a:pt x="489288" y="1086"/>
                </a:lnTo>
                <a:lnTo>
                  <a:pt x="429901" y="3537"/>
                </a:lnTo>
                <a:lnTo>
                  <a:pt x="381212" y="6567"/>
                </a:lnTo>
                <a:lnTo>
                  <a:pt x="332667" y="10516"/>
                </a:lnTo>
                <a:lnTo>
                  <a:pt x="284303" y="15380"/>
                </a:lnTo>
                <a:lnTo>
                  <a:pt x="236157" y="21153"/>
                </a:lnTo>
                <a:lnTo>
                  <a:pt x="188266" y="27830"/>
                </a:lnTo>
                <a:lnTo>
                  <a:pt x="140667" y="35407"/>
                </a:lnTo>
                <a:lnTo>
                  <a:pt x="93398" y="43877"/>
                </a:lnTo>
                <a:lnTo>
                  <a:pt x="46497" y="53236"/>
                </a:lnTo>
                <a:lnTo>
                  <a:pt x="0" y="63479"/>
                </a:lnTo>
                <a:lnTo>
                  <a:pt x="60050" y="71599"/>
                </a:lnTo>
                <a:lnTo>
                  <a:pt x="118946" y="81125"/>
                </a:lnTo>
                <a:lnTo>
                  <a:pt x="176644" y="92027"/>
                </a:lnTo>
                <a:lnTo>
                  <a:pt x="233098" y="104271"/>
                </a:lnTo>
                <a:lnTo>
                  <a:pt x="288262" y="117825"/>
                </a:lnTo>
                <a:lnTo>
                  <a:pt x="342091" y="132658"/>
                </a:lnTo>
                <a:lnTo>
                  <a:pt x="394540" y="148737"/>
                </a:lnTo>
                <a:lnTo>
                  <a:pt x="445564" y="166030"/>
                </a:lnTo>
                <a:lnTo>
                  <a:pt x="495117" y="184505"/>
                </a:lnTo>
                <a:lnTo>
                  <a:pt x="543154" y="204129"/>
                </a:lnTo>
                <a:lnTo>
                  <a:pt x="589629" y="224871"/>
                </a:lnTo>
                <a:lnTo>
                  <a:pt x="634498" y="246699"/>
                </a:lnTo>
                <a:lnTo>
                  <a:pt x="677715" y="269579"/>
                </a:lnTo>
                <a:lnTo>
                  <a:pt x="719235" y="293481"/>
                </a:lnTo>
                <a:lnTo>
                  <a:pt x="759012" y="318372"/>
                </a:lnTo>
                <a:lnTo>
                  <a:pt x="797001" y="344219"/>
                </a:lnTo>
                <a:lnTo>
                  <a:pt x="833157" y="370991"/>
                </a:lnTo>
                <a:lnTo>
                  <a:pt x="867434" y="398655"/>
                </a:lnTo>
                <a:lnTo>
                  <a:pt x="899788" y="427179"/>
                </a:lnTo>
                <a:lnTo>
                  <a:pt x="930172" y="456532"/>
                </a:lnTo>
                <a:lnTo>
                  <a:pt x="958542" y="486681"/>
                </a:lnTo>
                <a:lnTo>
                  <a:pt x="984852" y="517593"/>
                </a:lnTo>
                <a:lnTo>
                  <a:pt x="1009057" y="549237"/>
                </a:lnTo>
                <a:lnTo>
                  <a:pt x="1031112" y="581580"/>
                </a:lnTo>
                <a:lnTo>
                  <a:pt x="1050970" y="614591"/>
                </a:lnTo>
                <a:lnTo>
                  <a:pt x="1083920" y="682486"/>
                </a:lnTo>
                <a:lnTo>
                  <a:pt x="1107542" y="752665"/>
                </a:lnTo>
                <a:lnTo>
                  <a:pt x="1121476" y="824869"/>
                </a:lnTo>
                <a:lnTo>
                  <a:pt x="1124696" y="861651"/>
                </a:lnTo>
                <a:lnTo>
                  <a:pt x="1988418" y="816153"/>
                </a:lnTo>
                <a:lnTo>
                  <a:pt x="1980198" y="746665"/>
                </a:lnTo>
                <a:lnTo>
                  <a:pt x="1963183" y="679112"/>
                </a:lnTo>
                <a:lnTo>
                  <a:pt x="1937721" y="613674"/>
                </a:lnTo>
                <a:lnTo>
                  <a:pt x="1904159" y="550533"/>
                </a:lnTo>
                <a:lnTo>
                  <a:pt x="1862841" y="489869"/>
                </a:lnTo>
                <a:lnTo>
                  <a:pt x="1814116" y="431863"/>
                </a:lnTo>
                <a:lnTo>
                  <a:pt x="1787084" y="403913"/>
                </a:lnTo>
                <a:lnTo>
                  <a:pt x="1758330" y="376695"/>
                </a:lnTo>
                <a:lnTo>
                  <a:pt x="1727897" y="350232"/>
                </a:lnTo>
                <a:lnTo>
                  <a:pt x="1695829" y="324546"/>
                </a:lnTo>
                <a:lnTo>
                  <a:pt x="1662168" y="299660"/>
                </a:lnTo>
                <a:lnTo>
                  <a:pt x="1626959" y="275596"/>
                </a:lnTo>
                <a:lnTo>
                  <a:pt x="1590244" y="252378"/>
                </a:lnTo>
                <a:lnTo>
                  <a:pt x="1552067" y="230027"/>
                </a:lnTo>
                <a:lnTo>
                  <a:pt x="1512471" y="208567"/>
                </a:lnTo>
                <a:lnTo>
                  <a:pt x="1471500" y="188019"/>
                </a:lnTo>
                <a:lnTo>
                  <a:pt x="1429196" y="168407"/>
                </a:lnTo>
                <a:lnTo>
                  <a:pt x="1385604" y="149753"/>
                </a:lnTo>
                <a:lnTo>
                  <a:pt x="1340765" y="132079"/>
                </a:lnTo>
                <a:lnTo>
                  <a:pt x="1294725" y="115409"/>
                </a:lnTo>
                <a:lnTo>
                  <a:pt x="1247525" y="99764"/>
                </a:lnTo>
                <a:lnTo>
                  <a:pt x="1199210" y="85168"/>
                </a:lnTo>
                <a:lnTo>
                  <a:pt x="1149822" y="71642"/>
                </a:lnTo>
                <a:lnTo>
                  <a:pt x="1099405" y="59210"/>
                </a:lnTo>
                <a:lnTo>
                  <a:pt x="1048003" y="47894"/>
                </a:lnTo>
                <a:lnTo>
                  <a:pt x="995658" y="37717"/>
                </a:lnTo>
                <a:lnTo>
                  <a:pt x="942414" y="28701"/>
                </a:lnTo>
                <a:lnTo>
                  <a:pt x="888314" y="20868"/>
                </a:lnTo>
                <a:lnTo>
                  <a:pt x="833401" y="14243"/>
                </a:lnTo>
                <a:lnTo>
                  <a:pt x="777719" y="8846"/>
                </a:lnTo>
                <a:lnTo>
                  <a:pt x="721312" y="4700"/>
                </a:lnTo>
                <a:lnTo>
                  <a:pt x="664222" y="1829"/>
                </a:lnTo>
                <a:lnTo>
                  <a:pt x="606492" y="255"/>
                </a:lnTo>
                <a:lnTo>
                  <a:pt x="548167" y="0"/>
                </a:lnTo>
                <a:close/>
              </a:path>
            </a:pathLst>
          </a:custGeom>
          <a:solidFill>
            <a:srgbClr val="D6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0406" y="190631"/>
            <a:ext cx="3122930" cy="473075"/>
          </a:xfrm>
          <a:prstGeom prst="rect">
            <a:avLst/>
          </a:prstGeom>
          <a:solidFill>
            <a:srgbClr val="EB8104"/>
          </a:solidFill>
        </p:spPr>
        <p:txBody>
          <a:bodyPr vert="horz" wrap="square" lIns="0" tIns="45719" rIns="0" bIns="0" rtlCol="0">
            <a:spAutoFit/>
          </a:bodyPr>
          <a:lstStyle/>
          <a:p>
            <a:pPr marL="549910">
              <a:lnSpc>
                <a:spcPct val="100000"/>
              </a:lnSpc>
              <a:spcBef>
                <a:spcPts val="359"/>
              </a:spcBef>
            </a:pPr>
            <a:r>
              <a:rPr sz="2600" dirty="0">
                <a:latin typeface="Arial"/>
                <a:cs typeface="Arial"/>
              </a:rPr>
              <a:t>Dual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routes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40555" y="5962910"/>
            <a:ext cx="791210" cy="358140"/>
          </a:xfrm>
          <a:custGeom>
            <a:avLst/>
            <a:gdLst/>
            <a:ahLst/>
            <a:cxnLst/>
            <a:rect l="l" t="t" r="r" b="b"/>
            <a:pathLst>
              <a:path w="791210" h="358139">
                <a:moveTo>
                  <a:pt x="0" y="357696"/>
                </a:moveTo>
                <a:lnTo>
                  <a:pt x="790618" y="357696"/>
                </a:lnTo>
                <a:lnTo>
                  <a:pt x="790618" y="0"/>
                </a:lnTo>
                <a:lnTo>
                  <a:pt x="0" y="0"/>
                </a:lnTo>
                <a:lnTo>
                  <a:pt x="0" y="3576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3170" y="2233956"/>
            <a:ext cx="927735" cy="358140"/>
          </a:xfrm>
          <a:custGeom>
            <a:avLst/>
            <a:gdLst/>
            <a:ahLst/>
            <a:cxnLst/>
            <a:rect l="l" t="t" r="r" b="b"/>
            <a:pathLst>
              <a:path w="927735" h="358139">
                <a:moveTo>
                  <a:pt x="0" y="357696"/>
                </a:moveTo>
                <a:lnTo>
                  <a:pt x="927248" y="357696"/>
                </a:lnTo>
                <a:lnTo>
                  <a:pt x="927248" y="0"/>
                </a:lnTo>
                <a:lnTo>
                  <a:pt x="0" y="0"/>
                </a:lnTo>
                <a:lnTo>
                  <a:pt x="0" y="3576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51909" y="2279676"/>
            <a:ext cx="8007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‘Where’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19295" y="6039292"/>
            <a:ext cx="661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sz="1800" dirty="0">
                <a:latin typeface="Arial"/>
                <a:cs typeface="Arial"/>
              </a:rPr>
              <a:t>‘What’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3114" y="609036"/>
            <a:ext cx="6578762" cy="5067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62859" y="1024954"/>
            <a:ext cx="6955449" cy="5600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29070" y="2456167"/>
            <a:ext cx="2480677" cy="19610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90418" y="1037531"/>
            <a:ext cx="6760535" cy="56490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28080" y="3469789"/>
            <a:ext cx="42418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insula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38954" y="1710472"/>
            <a:ext cx="26289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00"/>
                </a:solidFill>
                <a:latin typeface="Arial"/>
                <a:cs typeface="Arial"/>
              </a:rPr>
              <a:t>CM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68165" y="1834822"/>
            <a:ext cx="22034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00"/>
                </a:solidFill>
                <a:latin typeface="Arial"/>
                <a:cs typeface="Arial"/>
              </a:rPr>
              <a:t>CL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15541" y="1385015"/>
            <a:ext cx="24574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Tpt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20959" y="2395164"/>
            <a:ext cx="35623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00"/>
                </a:solidFill>
                <a:latin typeface="Arial"/>
                <a:cs typeface="Arial"/>
              </a:rPr>
              <a:t>Core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96688" y="2778690"/>
            <a:ext cx="2483485" cy="3107055"/>
          </a:xfrm>
          <a:custGeom>
            <a:avLst/>
            <a:gdLst/>
            <a:ahLst/>
            <a:cxnLst/>
            <a:rect l="l" t="t" r="r" b="b"/>
            <a:pathLst>
              <a:path w="2483484" h="3107054">
                <a:moveTo>
                  <a:pt x="153319" y="2049396"/>
                </a:moveTo>
                <a:lnTo>
                  <a:pt x="0" y="3106921"/>
                </a:lnTo>
                <a:lnTo>
                  <a:pt x="984406" y="2691213"/>
                </a:lnTo>
                <a:lnTo>
                  <a:pt x="776634" y="2530759"/>
                </a:lnTo>
                <a:lnTo>
                  <a:pt x="1024460" y="2209850"/>
                </a:lnTo>
                <a:lnTo>
                  <a:pt x="361091" y="2209850"/>
                </a:lnTo>
                <a:lnTo>
                  <a:pt x="153319" y="2049396"/>
                </a:lnTo>
                <a:close/>
              </a:path>
              <a:path w="2483484" h="3107054">
                <a:moveTo>
                  <a:pt x="2067680" y="0"/>
                </a:moveTo>
                <a:lnTo>
                  <a:pt x="361091" y="2209850"/>
                </a:lnTo>
                <a:lnTo>
                  <a:pt x="1024460" y="2209850"/>
                </a:lnTo>
                <a:lnTo>
                  <a:pt x="2483223" y="320909"/>
                </a:lnTo>
                <a:lnTo>
                  <a:pt x="2067680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23497" y="1151923"/>
            <a:ext cx="2689860" cy="995044"/>
          </a:xfrm>
          <a:custGeom>
            <a:avLst/>
            <a:gdLst/>
            <a:ahLst/>
            <a:cxnLst/>
            <a:rect l="l" t="t" r="r" b="b"/>
            <a:pathLst>
              <a:path w="2689860" h="995044">
                <a:moveTo>
                  <a:pt x="2689322" y="0"/>
                </a:moveTo>
                <a:lnTo>
                  <a:pt x="1825602" y="45497"/>
                </a:lnTo>
                <a:lnTo>
                  <a:pt x="1767603" y="49207"/>
                </a:lnTo>
                <a:lnTo>
                  <a:pt x="1710104" y="54188"/>
                </a:lnTo>
                <a:lnTo>
                  <a:pt x="1653152" y="60416"/>
                </a:lnTo>
                <a:lnTo>
                  <a:pt x="1596792" y="67870"/>
                </a:lnTo>
                <a:lnTo>
                  <a:pt x="1541074" y="76526"/>
                </a:lnTo>
                <a:lnTo>
                  <a:pt x="1486042" y="86362"/>
                </a:lnTo>
                <a:lnTo>
                  <a:pt x="1431746" y="97355"/>
                </a:lnTo>
                <a:lnTo>
                  <a:pt x="1378231" y="109484"/>
                </a:lnTo>
                <a:lnTo>
                  <a:pt x="1325544" y="122724"/>
                </a:lnTo>
                <a:lnTo>
                  <a:pt x="1273733" y="137054"/>
                </a:lnTo>
                <a:lnTo>
                  <a:pt x="1222844" y="152451"/>
                </a:lnTo>
                <a:lnTo>
                  <a:pt x="1172925" y="168892"/>
                </a:lnTo>
                <a:lnTo>
                  <a:pt x="1124023" y="186355"/>
                </a:lnTo>
                <a:lnTo>
                  <a:pt x="1076184" y="204818"/>
                </a:lnTo>
                <a:lnTo>
                  <a:pt x="1029456" y="224257"/>
                </a:lnTo>
                <a:lnTo>
                  <a:pt x="983885" y="244650"/>
                </a:lnTo>
                <a:lnTo>
                  <a:pt x="939519" y="265974"/>
                </a:lnTo>
                <a:lnTo>
                  <a:pt x="896405" y="288207"/>
                </a:lnTo>
                <a:lnTo>
                  <a:pt x="854589" y="311326"/>
                </a:lnTo>
                <a:lnTo>
                  <a:pt x="814120" y="335309"/>
                </a:lnTo>
                <a:lnTo>
                  <a:pt x="775042" y="360133"/>
                </a:lnTo>
                <a:lnTo>
                  <a:pt x="737405" y="385775"/>
                </a:lnTo>
                <a:lnTo>
                  <a:pt x="701254" y="412213"/>
                </a:lnTo>
                <a:lnTo>
                  <a:pt x="666637" y="439425"/>
                </a:lnTo>
                <a:lnTo>
                  <a:pt x="633601" y="467387"/>
                </a:lnTo>
                <a:lnTo>
                  <a:pt x="602192" y="496077"/>
                </a:lnTo>
                <a:lnTo>
                  <a:pt x="572459" y="525472"/>
                </a:lnTo>
                <a:lnTo>
                  <a:pt x="544447" y="555550"/>
                </a:lnTo>
                <a:lnTo>
                  <a:pt x="518204" y="586289"/>
                </a:lnTo>
                <a:lnTo>
                  <a:pt x="493777" y="617665"/>
                </a:lnTo>
                <a:lnTo>
                  <a:pt x="471212" y="649656"/>
                </a:lnTo>
                <a:lnTo>
                  <a:pt x="450558" y="682240"/>
                </a:lnTo>
                <a:lnTo>
                  <a:pt x="431860" y="715393"/>
                </a:lnTo>
                <a:lnTo>
                  <a:pt x="0" y="738143"/>
                </a:lnTo>
                <a:lnTo>
                  <a:pt x="792946" y="994608"/>
                </a:lnTo>
                <a:lnTo>
                  <a:pt x="1666262" y="669895"/>
                </a:lnTo>
                <a:lnTo>
                  <a:pt x="1295582" y="669895"/>
                </a:lnTo>
                <a:lnTo>
                  <a:pt x="1314280" y="636742"/>
                </a:lnTo>
                <a:lnTo>
                  <a:pt x="1334934" y="604158"/>
                </a:lnTo>
                <a:lnTo>
                  <a:pt x="1357499" y="572167"/>
                </a:lnTo>
                <a:lnTo>
                  <a:pt x="1381926" y="540791"/>
                </a:lnTo>
                <a:lnTo>
                  <a:pt x="1408169" y="510053"/>
                </a:lnTo>
                <a:lnTo>
                  <a:pt x="1436181" y="479974"/>
                </a:lnTo>
                <a:lnTo>
                  <a:pt x="1465914" y="450579"/>
                </a:lnTo>
                <a:lnTo>
                  <a:pt x="1497323" y="421889"/>
                </a:lnTo>
                <a:lnTo>
                  <a:pt x="1530359" y="393927"/>
                </a:lnTo>
                <a:lnTo>
                  <a:pt x="1564976" y="366716"/>
                </a:lnTo>
                <a:lnTo>
                  <a:pt x="1601126" y="340278"/>
                </a:lnTo>
                <a:lnTo>
                  <a:pt x="1638764" y="314635"/>
                </a:lnTo>
                <a:lnTo>
                  <a:pt x="1677841" y="289811"/>
                </a:lnTo>
                <a:lnTo>
                  <a:pt x="1718311" y="265828"/>
                </a:lnTo>
                <a:lnTo>
                  <a:pt x="1760126" y="242709"/>
                </a:lnTo>
                <a:lnTo>
                  <a:pt x="1803241" y="220476"/>
                </a:lnTo>
                <a:lnTo>
                  <a:pt x="1847606" y="199152"/>
                </a:lnTo>
                <a:lnTo>
                  <a:pt x="1893177" y="178759"/>
                </a:lnTo>
                <a:lnTo>
                  <a:pt x="1939905" y="159320"/>
                </a:lnTo>
                <a:lnTo>
                  <a:pt x="1987744" y="140858"/>
                </a:lnTo>
                <a:lnTo>
                  <a:pt x="2036646" y="123395"/>
                </a:lnTo>
                <a:lnTo>
                  <a:pt x="2086565" y="106953"/>
                </a:lnTo>
                <a:lnTo>
                  <a:pt x="2137454" y="91556"/>
                </a:lnTo>
                <a:lnTo>
                  <a:pt x="2189265" y="77226"/>
                </a:lnTo>
                <a:lnTo>
                  <a:pt x="2241951" y="63986"/>
                </a:lnTo>
                <a:lnTo>
                  <a:pt x="2295467" y="51858"/>
                </a:lnTo>
                <a:lnTo>
                  <a:pt x="2349763" y="40864"/>
                </a:lnTo>
                <a:lnTo>
                  <a:pt x="2404794" y="31028"/>
                </a:lnTo>
                <a:lnTo>
                  <a:pt x="2460513" y="22372"/>
                </a:lnTo>
                <a:lnTo>
                  <a:pt x="2516872" y="14919"/>
                </a:lnTo>
                <a:lnTo>
                  <a:pt x="2573825" y="8690"/>
                </a:lnTo>
                <a:lnTo>
                  <a:pt x="2631324" y="3710"/>
                </a:lnTo>
                <a:lnTo>
                  <a:pt x="2689322" y="0"/>
                </a:lnTo>
                <a:close/>
              </a:path>
              <a:path w="2689860" h="995044">
                <a:moveTo>
                  <a:pt x="1727443" y="647147"/>
                </a:moveTo>
                <a:lnTo>
                  <a:pt x="1295582" y="669895"/>
                </a:lnTo>
                <a:lnTo>
                  <a:pt x="1666262" y="669895"/>
                </a:lnTo>
                <a:lnTo>
                  <a:pt x="1727443" y="647147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82919" y="1148385"/>
            <a:ext cx="1988820" cy="861694"/>
          </a:xfrm>
          <a:custGeom>
            <a:avLst/>
            <a:gdLst/>
            <a:ahLst/>
            <a:cxnLst/>
            <a:rect l="l" t="t" r="r" b="b"/>
            <a:pathLst>
              <a:path w="1988820" h="861694">
                <a:moveTo>
                  <a:pt x="548167" y="0"/>
                </a:moveTo>
                <a:lnTo>
                  <a:pt x="489288" y="1086"/>
                </a:lnTo>
                <a:lnTo>
                  <a:pt x="429901" y="3537"/>
                </a:lnTo>
                <a:lnTo>
                  <a:pt x="381212" y="6567"/>
                </a:lnTo>
                <a:lnTo>
                  <a:pt x="332667" y="10516"/>
                </a:lnTo>
                <a:lnTo>
                  <a:pt x="284303" y="15380"/>
                </a:lnTo>
                <a:lnTo>
                  <a:pt x="236157" y="21153"/>
                </a:lnTo>
                <a:lnTo>
                  <a:pt x="188266" y="27830"/>
                </a:lnTo>
                <a:lnTo>
                  <a:pt x="140667" y="35407"/>
                </a:lnTo>
                <a:lnTo>
                  <a:pt x="93398" y="43877"/>
                </a:lnTo>
                <a:lnTo>
                  <a:pt x="46497" y="53236"/>
                </a:lnTo>
                <a:lnTo>
                  <a:pt x="0" y="63479"/>
                </a:lnTo>
                <a:lnTo>
                  <a:pt x="60050" y="71599"/>
                </a:lnTo>
                <a:lnTo>
                  <a:pt x="118946" y="81125"/>
                </a:lnTo>
                <a:lnTo>
                  <a:pt x="176644" y="92027"/>
                </a:lnTo>
                <a:lnTo>
                  <a:pt x="233098" y="104271"/>
                </a:lnTo>
                <a:lnTo>
                  <a:pt x="288262" y="117825"/>
                </a:lnTo>
                <a:lnTo>
                  <a:pt x="342091" y="132658"/>
                </a:lnTo>
                <a:lnTo>
                  <a:pt x="394540" y="148737"/>
                </a:lnTo>
                <a:lnTo>
                  <a:pt x="445564" y="166030"/>
                </a:lnTo>
                <a:lnTo>
                  <a:pt x="495117" y="184505"/>
                </a:lnTo>
                <a:lnTo>
                  <a:pt x="543154" y="204129"/>
                </a:lnTo>
                <a:lnTo>
                  <a:pt x="589629" y="224871"/>
                </a:lnTo>
                <a:lnTo>
                  <a:pt x="634498" y="246699"/>
                </a:lnTo>
                <a:lnTo>
                  <a:pt x="677715" y="269579"/>
                </a:lnTo>
                <a:lnTo>
                  <a:pt x="719235" y="293481"/>
                </a:lnTo>
                <a:lnTo>
                  <a:pt x="759012" y="318372"/>
                </a:lnTo>
                <a:lnTo>
                  <a:pt x="797001" y="344219"/>
                </a:lnTo>
                <a:lnTo>
                  <a:pt x="833157" y="370991"/>
                </a:lnTo>
                <a:lnTo>
                  <a:pt x="867434" y="398655"/>
                </a:lnTo>
                <a:lnTo>
                  <a:pt x="899788" y="427179"/>
                </a:lnTo>
                <a:lnTo>
                  <a:pt x="930172" y="456532"/>
                </a:lnTo>
                <a:lnTo>
                  <a:pt x="958542" y="486681"/>
                </a:lnTo>
                <a:lnTo>
                  <a:pt x="984852" y="517593"/>
                </a:lnTo>
                <a:lnTo>
                  <a:pt x="1009057" y="549237"/>
                </a:lnTo>
                <a:lnTo>
                  <a:pt x="1031112" y="581580"/>
                </a:lnTo>
                <a:lnTo>
                  <a:pt x="1050970" y="614591"/>
                </a:lnTo>
                <a:lnTo>
                  <a:pt x="1083920" y="682486"/>
                </a:lnTo>
                <a:lnTo>
                  <a:pt x="1107542" y="752665"/>
                </a:lnTo>
                <a:lnTo>
                  <a:pt x="1121476" y="824869"/>
                </a:lnTo>
                <a:lnTo>
                  <a:pt x="1124696" y="861651"/>
                </a:lnTo>
                <a:lnTo>
                  <a:pt x="1988418" y="816153"/>
                </a:lnTo>
                <a:lnTo>
                  <a:pt x="1980198" y="746665"/>
                </a:lnTo>
                <a:lnTo>
                  <a:pt x="1963183" y="679112"/>
                </a:lnTo>
                <a:lnTo>
                  <a:pt x="1937721" y="613674"/>
                </a:lnTo>
                <a:lnTo>
                  <a:pt x="1904159" y="550533"/>
                </a:lnTo>
                <a:lnTo>
                  <a:pt x="1862841" y="489869"/>
                </a:lnTo>
                <a:lnTo>
                  <a:pt x="1814116" y="431863"/>
                </a:lnTo>
                <a:lnTo>
                  <a:pt x="1787084" y="403913"/>
                </a:lnTo>
                <a:lnTo>
                  <a:pt x="1758330" y="376695"/>
                </a:lnTo>
                <a:lnTo>
                  <a:pt x="1727897" y="350232"/>
                </a:lnTo>
                <a:lnTo>
                  <a:pt x="1695829" y="324546"/>
                </a:lnTo>
                <a:lnTo>
                  <a:pt x="1662168" y="299660"/>
                </a:lnTo>
                <a:lnTo>
                  <a:pt x="1626959" y="275596"/>
                </a:lnTo>
                <a:lnTo>
                  <a:pt x="1590244" y="252378"/>
                </a:lnTo>
                <a:lnTo>
                  <a:pt x="1552067" y="230027"/>
                </a:lnTo>
                <a:lnTo>
                  <a:pt x="1512471" y="208567"/>
                </a:lnTo>
                <a:lnTo>
                  <a:pt x="1471500" y="188019"/>
                </a:lnTo>
                <a:lnTo>
                  <a:pt x="1429196" y="168407"/>
                </a:lnTo>
                <a:lnTo>
                  <a:pt x="1385604" y="149753"/>
                </a:lnTo>
                <a:lnTo>
                  <a:pt x="1340765" y="132079"/>
                </a:lnTo>
                <a:lnTo>
                  <a:pt x="1294725" y="115409"/>
                </a:lnTo>
                <a:lnTo>
                  <a:pt x="1247525" y="99764"/>
                </a:lnTo>
                <a:lnTo>
                  <a:pt x="1199210" y="85168"/>
                </a:lnTo>
                <a:lnTo>
                  <a:pt x="1149822" y="71642"/>
                </a:lnTo>
                <a:lnTo>
                  <a:pt x="1099405" y="59210"/>
                </a:lnTo>
                <a:lnTo>
                  <a:pt x="1048003" y="47894"/>
                </a:lnTo>
                <a:lnTo>
                  <a:pt x="995658" y="37717"/>
                </a:lnTo>
                <a:lnTo>
                  <a:pt x="942414" y="28701"/>
                </a:lnTo>
                <a:lnTo>
                  <a:pt x="888314" y="20868"/>
                </a:lnTo>
                <a:lnTo>
                  <a:pt x="833401" y="14243"/>
                </a:lnTo>
                <a:lnTo>
                  <a:pt x="777719" y="8846"/>
                </a:lnTo>
                <a:lnTo>
                  <a:pt x="721312" y="4700"/>
                </a:lnTo>
                <a:lnTo>
                  <a:pt x="664222" y="1829"/>
                </a:lnTo>
                <a:lnTo>
                  <a:pt x="606492" y="255"/>
                </a:lnTo>
                <a:lnTo>
                  <a:pt x="548167" y="0"/>
                </a:lnTo>
                <a:close/>
              </a:path>
            </a:pathLst>
          </a:custGeom>
          <a:solidFill>
            <a:srgbClr val="D6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30406" y="190631"/>
            <a:ext cx="3122930" cy="473075"/>
          </a:xfrm>
          <a:prstGeom prst="rect">
            <a:avLst/>
          </a:prstGeom>
          <a:solidFill>
            <a:srgbClr val="EB8104"/>
          </a:solidFill>
        </p:spPr>
        <p:txBody>
          <a:bodyPr vert="horz" wrap="square" lIns="0" tIns="45719" rIns="0" bIns="0" rtlCol="0">
            <a:spAutoFit/>
          </a:bodyPr>
          <a:lstStyle/>
          <a:p>
            <a:pPr marL="549910">
              <a:lnSpc>
                <a:spcPct val="100000"/>
              </a:lnSpc>
              <a:spcBef>
                <a:spcPts val="359"/>
              </a:spcBef>
            </a:pPr>
            <a:r>
              <a:rPr sz="2600" dirty="0">
                <a:latin typeface="Arial"/>
                <a:cs typeface="Arial"/>
              </a:rPr>
              <a:t>Dual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routes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40555" y="5962910"/>
            <a:ext cx="791210" cy="358140"/>
          </a:xfrm>
          <a:custGeom>
            <a:avLst/>
            <a:gdLst/>
            <a:ahLst/>
            <a:cxnLst/>
            <a:rect l="l" t="t" r="r" b="b"/>
            <a:pathLst>
              <a:path w="791210" h="358139">
                <a:moveTo>
                  <a:pt x="0" y="357696"/>
                </a:moveTo>
                <a:lnTo>
                  <a:pt x="790618" y="357696"/>
                </a:lnTo>
                <a:lnTo>
                  <a:pt x="790618" y="0"/>
                </a:lnTo>
                <a:lnTo>
                  <a:pt x="0" y="0"/>
                </a:lnTo>
                <a:lnTo>
                  <a:pt x="0" y="3576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02874" y="2233955"/>
            <a:ext cx="741045" cy="369570"/>
          </a:xfrm>
          <a:custGeom>
            <a:avLst/>
            <a:gdLst/>
            <a:ahLst/>
            <a:cxnLst/>
            <a:rect l="l" t="t" r="r" b="b"/>
            <a:pathLst>
              <a:path w="741045" h="369569">
                <a:moveTo>
                  <a:pt x="0" y="369332"/>
                </a:moveTo>
                <a:lnTo>
                  <a:pt x="740444" y="369332"/>
                </a:lnTo>
                <a:lnTo>
                  <a:pt x="740444" y="0"/>
                </a:lnTo>
                <a:lnTo>
                  <a:pt x="0" y="0"/>
                </a:lnTo>
                <a:lnTo>
                  <a:pt x="0" y="3693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181614" y="2279676"/>
            <a:ext cx="5848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‘How’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19295" y="6039292"/>
            <a:ext cx="661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sz="1800" dirty="0">
                <a:latin typeface="Arial"/>
                <a:cs typeface="Arial"/>
              </a:rPr>
              <a:t>‘What’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35750" y="2381251"/>
            <a:ext cx="2089148" cy="29686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0062" y="2665413"/>
            <a:ext cx="1779586" cy="2420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81437" y="5065712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1143000" y="0"/>
                </a:moveTo>
                <a:lnTo>
                  <a:pt x="0" y="0"/>
                </a:lnTo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30637" y="4989513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0"/>
                </a:moveTo>
                <a:lnTo>
                  <a:pt x="0" y="76200"/>
                </a:lnTo>
                <a:lnTo>
                  <a:pt x="152400" y="1524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4437" y="4779963"/>
            <a:ext cx="2765425" cy="459105"/>
          </a:xfrm>
          <a:custGeom>
            <a:avLst/>
            <a:gdLst/>
            <a:ahLst/>
            <a:cxnLst/>
            <a:rect l="l" t="t" r="r" b="b"/>
            <a:pathLst>
              <a:path w="2765425" h="459104">
                <a:moveTo>
                  <a:pt x="0" y="458786"/>
                </a:moveTo>
                <a:lnTo>
                  <a:pt x="2765425" y="458786"/>
                </a:lnTo>
                <a:lnTo>
                  <a:pt x="2765425" y="0"/>
                </a:lnTo>
                <a:lnTo>
                  <a:pt x="0" y="0"/>
                </a:lnTo>
                <a:lnTo>
                  <a:pt x="0" y="458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24437" y="4779962"/>
            <a:ext cx="2765425" cy="459105"/>
          </a:xfrm>
          <a:custGeom>
            <a:avLst/>
            <a:gdLst/>
            <a:ahLst/>
            <a:cxnLst/>
            <a:rect l="l" t="t" r="r" b="b"/>
            <a:pathLst>
              <a:path w="2765425" h="459104">
                <a:moveTo>
                  <a:pt x="0" y="0"/>
                </a:moveTo>
                <a:lnTo>
                  <a:pt x="2765424" y="0"/>
                </a:lnTo>
                <a:lnTo>
                  <a:pt x="2765424" y="458786"/>
                </a:lnTo>
                <a:lnTo>
                  <a:pt x="0" y="4587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02223" y="4824412"/>
            <a:ext cx="257810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15" dirty="0">
                <a:latin typeface="Copperplate Gothic Light"/>
                <a:cs typeface="Copperplate Gothic Light"/>
              </a:rPr>
              <a:t>Wernicke’s</a:t>
            </a:r>
            <a:r>
              <a:rPr sz="2300" spc="-70" dirty="0">
                <a:latin typeface="Copperplate Gothic Light"/>
                <a:cs typeface="Copperplate Gothic Light"/>
              </a:rPr>
              <a:t> </a:t>
            </a:r>
            <a:r>
              <a:rPr sz="2300" dirty="0">
                <a:latin typeface="Copperplate Gothic Light"/>
                <a:cs typeface="Copperplate Gothic Light"/>
              </a:rPr>
              <a:t>area</a:t>
            </a:r>
            <a:endParaRPr sz="2300">
              <a:latin typeface="Copperplate Gothic Light"/>
              <a:cs typeface="Copperplate Gothic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66862" y="4778375"/>
            <a:ext cx="2276475" cy="459105"/>
          </a:xfrm>
          <a:custGeom>
            <a:avLst/>
            <a:gdLst/>
            <a:ahLst/>
            <a:cxnLst/>
            <a:rect l="l" t="t" r="r" b="b"/>
            <a:pathLst>
              <a:path w="2276475" h="459104">
                <a:moveTo>
                  <a:pt x="0" y="458787"/>
                </a:moveTo>
                <a:lnTo>
                  <a:pt x="2276475" y="458787"/>
                </a:lnTo>
                <a:lnTo>
                  <a:pt x="2276475" y="0"/>
                </a:lnTo>
                <a:lnTo>
                  <a:pt x="0" y="0"/>
                </a:lnTo>
                <a:lnTo>
                  <a:pt x="0" y="4587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66862" y="4778375"/>
            <a:ext cx="2276475" cy="459105"/>
          </a:xfrm>
          <a:custGeom>
            <a:avLst/>
            <a:gdLst/>
            <a:ahLst/>
            <a:cxnLst/>
            <a:rect l="l" t="t" r="r" b="b"/>
            <a:pathLst>
              <a:path w="2276475" h="459104">
                <a:moveTo>
                  <a:pt x="0" y="0"/>
                </a:moveTo>
                <a:lnTo>
                  <a:pt x="2276474" y="0"/>
                </a:lnTo>
                <a:lnTo>
                  <a:pt x="2276474" y="458787"/>
                </a:lnTo>
                <a:lnTo>
                  <a:pt x="0" y="458787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44650" y="4822825"/>
            <a:ext cx="2077085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35" dirty="0">
                <a:latin typeface="Copperplate Gothic Light"/>
                <a:cs typeface="Copperplate Gothic Light"/>
              </a:rPr>
              <a:t>Broca’s</a:t>
            </a:r>
            <a:r>
              <a:rPr sz="2300" spc="-70" dirty="0">
                <a:latin typeface="Copperplate Gothic Light"/>
                <a:cs typeface="Copperplate Gothic Light"/>
              </a:rPr>
              <a:t> </a:t>
            </a:r>
            <a:r>
              <a:rPr sz="2300" dirty="0">
                <a:latin typeface="Copperplate Gothic Light"/>
                <a:cs typeface="Copperplate Gothic Light"/>
              </a:rPr>
              <a:t>area</a:t>
            </a:r>
            <a:endParaRPr sz="2300">
              <a:latin typeface="Copperplate Gothic Light"/>
              <a:cs typeface="Copperplate Gothic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07148" y="5280025"/>
            <a:ext cx="0" cy="863600"/>
          </a:xfrm>
          <a:custGeom>
            <a:avLst/>
            <a:gdLst/>
            <a:ahLst/>
            <a:cxnLst/>
            <a:rect l="l" t="t" r="r" b="b"/>
            <a:pathLst>
              <a:path h="863600">
                <a:moveTo>
                  <a:pt x="0" y="863599"/>
                </a:moveTo>
                <a:lnTo>
                  <a:pt x="0" y="0"/>
                </a:lnTo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30948" y="52292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7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05100" y="5227637"/>
            <a:ext cx="0" cy="863600"/>
          </a:xfrm>
          <a:custGeom>
            <a:avLst/>
            <a:gdLst/>
            <a:ahLst/>
            <a:cxnLst/>
            <a:rect l="l" t="t" r="r" b="b"/>
            <a:pathLst>
              <a:path h="863600">
                <a:moveTo>
                  <a:pt x="0" y="0"/>
                </a:moveTo>
                <a:lnTo>
                  <a:pt x="0" y="863599"/>
                </a:lnTo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28900" y="598963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0"/>
                </a:moveTo>
                <a:lnTo>
                  <a:pt x="0" y="0"/>
                </a:lnTo>
                <a:lnTo>
                  <a:pt x="76200" y="1524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59423" y="6145213"/>
            <a:ext cx="1697355" cy="459105"/>
          </a:xfrm>
          <a:custGeom>
            <a:avLst/>
            <a:gdLst/>
            <a:ahLst/>
            <a:cxnLst/>
            <a:rect l="l" t="t" r="r" b="b"/>
            <a:pathLst>
              <a:path w="1697354" h="459104">
                <a:moveTo>
                  <a:pt x="0" y="458786"/>
                </a:moveTo>
                <a:lnTo>
                  <a:pt x="1697037" y="458786"/>
                </a:lnTo>
                <a:lnTo>
                  <a:pt x="1697037" y="0"/>
                </a:lnTo>
                <a:lnTo>
                  <a:pt x="0" y="0"/>
                </a:lnTo>
                <a:lnTo>
                  <a:pt x="0" y="458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59423" y="6145212"/>
            <a:ext cx="1697355" cy="459105"/>
          </a:xfrm>
          <a:custGeom>
            <a:avLst/>
            <a:gdLst/>
            <a:ahLst/>
            <a:cxnLst/>
            <a:rect l="l" t="t" r="r" b="b"/>
            <a:pathLst>
              <a:path w="1697354" h="459104">
                <a:moveTo>
                  <a:pt x="0" y="0"/>
                </a:moveTo>
                <a:lnTo>
                  <a:pt x="1697037" y="0"/>
                </a:lnTo>
                <a:lnTo>
                  <a:pt x="1697037" y="458786"/>
                </a:lnTo>
                <a:lnTo>
                  <a:pt x="0" y="4587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9737" y="6145213"/>
            <a:ext cx="1992630" cy="459105"/>
          </a:xfrm>
          <a:custGeom>
            <a:avLst/>
            <a:gdLst/>
            <a:ahLst/>
            <a:cxnLst/>
            <a:rect l="l" t="t" r="r" b="b"/>
            <a:pathLst>
              <a:path w="1992629" h="459104">
                <a:moveTo>
                  <a:pt x="0" y="458786"/>
                </a:moveTo>
                <a:lnTo>
                  <a:pt x="1992311" y="458786"/>
                </a:lnTo>
                <a:lnTo>
                  <a:pt x="1992311" y="0"/>
                </a:lnTo>
                <a:lnTo>
                  <a:pt x="0" y="0"/>
                </a:lnTo>
                <a:lnTo>
                  <a:pt x="0" y="458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09737" y="6145212"/>
            <a:ext cx="1992630" cy="459105"/>
          </a:xfrm>
          <a:custGeom>
            <a:avLst/>
            <a:gdLst/>
            <a:ahLst/>
            <a:cxnLst/>
            <a:rect l="l" t="t" r="r" b="b"/>
            <a:pathLst>
              <a:path w="1992629" h="459104">
                <a:moveTo>
                  <a:pt x="0" y="0"/>
                </a:moveTo>
                <a:lnTo>
                  <a:pt x="1992311" y="0"/>
                </a:lnTo>
                <a:lnTo>
                  <a:pt x="1992311" y="458786"/>
                </a:lnTo>
                <a:lnTo>
                  <a:pt x="0" y="4587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8010" y="111838"/>
            <a:ext cx="8836025" cy="727075"/>
          </a:xfrm>
          <a:custGeom>
            <a:avLst/>
            <a:gdLst/>
            <a:ahLst/>
            <a:cxnLst/>
            <a:rect l="l" t="t" r="r" b="b"/>
            <a:pathLst>
              <a:path w="8836025" h="727075">
                <a:moveTo>
                  <a:pt x="0" y="727075"/>
                </a:moveTo>
                <a:lnTo>
                  <a:pt x="8836023" y="727075"/>
                </a:lnTo>
                <a:lnTo>
                  <a:pt x="8836023" y="0"/>
                </a:lnTo>
                <a:lnTo>
                  <a:pt x="0" y="0"/>
                </a:lnTo>
                <a:lnTo>
                  <a:pt x="0" y="727075"/>
                </a:lnTo>
                <a:close/>
              </a:path>
            </a:pathLst>
          </a:custGeom>
          <a:solidFill>
            <a:srgbClr val="FF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9652" rIns="0" bIns="0" rtlCol="0">
            <a:spAutoFit/>
          </a:bodyPr>
          <a:lstStyle/>
          <a:p>
            <a:pPr marL="2809875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Brain and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language</a:t>
            </a:r>
            <a:endParaRPr sz="2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21146" y="1625601"/>
            <a:ext cx="2442985" cy="24429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87525" y="6237303"/>
            <a:ext cx="1810385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5"/>
              </a:lnSpc>
            </a:pPr>
            <a:r>
              <a:rPr sz="2300" spc="-10" dirty="0">
                <a:latin typeface="Copperplate Gothic Light"/>
                <a:cs typeface="Copperplate Gothic Light"/>
              </a:rPr>
              <a:t>Speech</a:t>
            </a:r>
            <a:r>
              <a:rPr sz="2300" spc="-100" dirty="0">
                <a:latin typeface="Copperplate Gothic Light"/>
                <a:cs typeface="Copperplate Gothic Light"/>
              </a:rPr>
              <a:t> </a:t>
            </a:r>
            <a:r>
              <a:rPr sz="2300" dirty="0">
                <a:latin typeface="Copperplate Gothic Light"/>
                <a:cs typeface="Copperplate Gothic Light"/>
              </a:rPr>
              <a:t>out</a:t>
            </a:r>
            <a:endParaRPr sz="2300">
              <a:latin typeface="Copperplate Gothic Light"/>
              <a:cs typeface="Copperplate Gothic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37211" y="6237303"/>
            <a:ext cx="1516380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5"/>
              </a:lnSpc>
            </a:pPr>
            <a:r>
              <a:rPr sz="2300" spc="-10" dirty="0">
                <a:latin typeface="Copperplate Gothic Light"/>
                <a:cs typeface="Copperplate Gothic Light"/>
              </a:rPr>
              <a:t>Speech</a:t>
            </a:r>
            <a:r>
              <a:rPr sz="2300" spc="-100" dirty="0">
                <a:latin typeface="Copperplate Gothic Light"/>
                <a:cs typeface="Copperplate Gothic Light"/>
              </a:rPr>
              <a:t> </a:t>
            </a:r>
            <a:r>
              <a:rPr sz="2300" dirty="0">
                <a:latin typeface="Copperplate Gothic Light"/>
                <a:cs typeface="Copperplate Gothic Light"/>
              </a:rPr>
              <a:t>in</a:t>
            </a:r>
            <a:endParaRPr sz="2300">
              <a:latin typeface="Copperplate Gothic Light"/>
              <a:cs typeface="Copperplate Gothic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35750" y="2381251"/>
            <a:ext cx="2089148" cy="29686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0062" y="2665413"/>
            <a:ext cx="1779586" cy="2420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65437" y="577851"/>
            <a:ext cx="2159000" cy="29241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81437" y="5065712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1143000" y="0"/>
                </a:moveTo>
                <a:lnTo>
                  <a:pt x="0" y="0"/>
                </a:lnTo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30637" y="4989513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0"/>
                </a:moveTo>
                <a:lnTo>
                  <a:pt x="0" y="76200"/>
                </a:lnTo>
                <a:lnTo>
                  <a:pt x="152400" y="1524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92099" y="3694361"/>
            <a:ext cx="1447165" cy="1050925"/>
          </a:xfrm>
          <a:custGeom>
            <a:avLst/>
            <a:gdLst/>
            <a:ahLst/>
            <a:cxnLst/>
            <a:rect l="l" t="t" r="r" b="b"/>
            <a:pathLst>
              <a:path w="1447164" h="1050925">
                <a:moveTo>
                  <a:pt x="1446638" y="0"/>
                </a:moveTo>
                <a:lnTo>
                  <a:pt x="0" y="1050735"/>
                </a:lnTo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50998" y="4623737"/>
            <a:ext cx="168275" cy="151765"/>
          </a:xfrm>
          <a:custGeom>
            <a:avLst/>
            <a:gdLst/>
            <a:ahLst/>
            <a:cxnLst/>
            <a:rect l="l" t="t" r="r" b="b"/>
            <a:pathLst>
              <a:path w="168275" h="151764">
                <a:moveTo>
                  <a:pt x="78526" y="0"/>
                </a:moveTo>
                <a:lnTo>
                  <a:pt x="0" y="151213"/>
                </a:lnTo>
                <a:lnTo>
                  <a:pt x="168088" y="123305"/>
                </a:lnTo>
                <a:lnTo>
                  <a:pt x="78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19450" y="3232150"/>
            <a:ext cx="2546350" cy="459105"/>
          </a:xfrm>
          <a:custGeom>
            <a:avLst/>
            <a:gdLst/>
            <a:ahLst/>
            <a:cxnLst/>
            <a:rect l="l" t="t" r="r" b="b"/>
            <a:pathLst>
              <a:path w="2546350" h="459104">
                <a:moveTo>
                  <a:pt x="0" y="458787"/>
                </a:moveTo>
                <a:lnTo>
                  <a:pt x="2546350" y="458787"/>
                </a:lnTo>
                <a:lnTo>
                  <a:pt x="2546350" y="0"/>
                </a:lnTo>
                <a:lnTo>
                  <a:pt x="0" y="0"/>
                </a:lnTo>
                <a:lnTo>
                  <a:pt x="0" y="4587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19450" y="3232150"/>
            <a:ext cx="2546350" cy="459105"/>
          </a:xfrm>
          <a:prstGeom prst="rect">
            <a:avLst/>
          </a:prstGeom>
          <a:solidFill>
            <a:srgbClr val="FFFFFF"/>
          </a:solidFill>
          <a:ln w="19049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275"/>
              </a:spcBef>
            </a:pPr>
            <a:r>
              <a:rPr sz="2300" spc="5" dirty="0">
                <a:latin typeface="Copperplate Gothic Light"/>
                <a:cs typeface="Copperplate Gothic Light"/>
              </a:rPr>
              <a:t>‘Concept’</a:t>
            </a:r>
            <a:r>
              <a:rPr sz="2300" spc="-100" dirty="0">
                <a:latin typeface="Copperplate Gothic Light"/>
                <a:cs typeface="Copperplate Gothic Light"/>
              </a:rPr>
              <a:t> </a:t>
            </a:r>
            <a:r>
              <a:rPr sz="2300" dirty="0">
                <a:latin typeface="Copperplate Gothic Light"/>
                <a:cs typeface="Copperplate Gothic Light"/>
              </a:rPr>
              <a:t>area</a:t>
            </a:r>
            <a:endParaRPr sz="2300">
              <a:latin typeface="Copperplate Gothic Light"/>
              <a:cs typeface="Copperplate Gothic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24437" y="4779963"/>
            <a:ext cx="2765425" cy="459105"/>
          </a:xfrm>
          <a:custGeom>
            <a:avLst/>
            <a:gdLst/>
            <a:ahLst/>
            <a:cxnLst/>
            <a:rect l="l" t="t" r="r" b="b"/>
            <a:pathLst>
              <a:path w="2765425" h="459104">
                <a:moveTo>
                  <a:pt x="0" y="458786"/>
                </a:moveTo>
                <a:lnTo>
                  <a:pt x="2765425" y="458786"/>
                </a:lnTo>
                <a:lnTo>
                  <a:pt x="2765425" y="0"/>
                </a:lnTo>
                <a:lnTo>
                  <a:pt x="0" y="0"/>
                </a:lnTo>
                <a:lnTo>
                  <a:pt x="0" y="458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24437" y="4779962"/>
            <a:ext cx="2765425" cy="459105"/>
          </a:xfrm>
          <a:custGeom>
            <a:avLst/>
            <a:gdLst/>
            <a:ahLst/>
            <a:cxnLst/>
            <a:rect l="l" t="t" r="r" b="b"/>
            <a:pathLst>
              <a:path w="2765425" h="459104">
                <a:moveTo>
                  <a:pt x="0" y="0"/>
                </a:moveTo>
                <a:lnTo>
                  <a:pt x="2765424" y="0"/>
                </a:lnTo>
                <a:lnTo>
                  <a:pt x="2765424" y="458786"/>
                </a:lnTo>
                <a:lnTo>
                  <a:pt x="0" y="4587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102223" y="4824412"/>
            <a:ext cx="257810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15" dirty="0">
                <a:latin typeface="Copperplate Gothic Light"/>
                <a:cs typeface="Copperplate Gothic Light"/>
              </a:rPr>
              <a:t>Wernicke’s</a:t>
            </a:r>
            <a:r>
              <a:rPr sz="2300" spc="-70" dirty="0">
                <a:latin typeface="Copperplate Gothic Light"/>
                <a:cs typeface="Copperplate Gothic Light"/>
              </a:rPr>
              <a:t> </a:t>
            </a:r>
            <a:r>
              <a:rPr sz="2300" dirty="0">
                <a:latin typeface="Copperplate Gothic Light"/>
                <a:cs typeface="Copperplate Gothic Light"/>
              </a:rPr>
              <a:t>area</a:t>
            </a:r>
            <a:endParaRPr sz="2300">
              <a:latin typeface="Copperplate Gothic Light"/>
              <a:cs typeface="Copperplate Gothic 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66862" y="4778375"/>
            <a:ext cx="2276475" cy="459105"/>
          </a:xfrm>
          <a:custGeom>
            <a:avLst/>
            <a:gdLst/>
            <a:ahLst/>
            <a:cxnLst/>
            <a:rect l="l" t="t" r="r" b="b"/>
            <a:pathLst>
              <a:path w="2276475" h="459104">
                <a:moveTo>
                  <a:pt x="0" y="458787"/>
                </a:moveTo>
                <a:lnTo>
                  <a:pt x="2276475" y="458787"/>
                </a:lnTo>
                <a:lnTo>
                  <a:pt x="2276475" y="0"/>
                </a:lnTo>
                <a:lnTo>
                  <a:pt x="0" y="0"/>
                </a:lnTo>
                <a:lnTo>
                  <a:pt x="0" y="4587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66862" y="4778375"/>
            <a:ext cx="2276475" cy="459105"/>
          </a:xfrm>
          <a:custGeom>
            <a:avLst/>
            <a:gdLst/>
            <a:ahLst/>
            <a:cxnLst/>
            <a:rect l="l" t="t" r="r" b="b"/>
            <a:pathLst>
              <a:path w="2276475" h="459104">
                <a:moveTo>
                  <a:pt x="0" y="0"/>
                </a:moveTo>
                <a:lnTo>
                  <a:pt x="2276474" y="0"/>
                </a:lnTo>
                <a:lnTo>
                  <a:pt x="2276474" y="458787"/>
                </a:lnTo>
                <a:lnTo>
                  <a:pt x="0" y="458787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44650" y="4822825"/>
            <a:ext cx="2077085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35" dirty="0">
                <a:latin typeface="Copperplate Gothic Light"/>
                <a:cs typeface="Copperplate Gothic Light"/>
              </a:rPr>
              <a:t>Broca’s</a:t>
            </a:r>
            <a:r>
              <a:rPr sz="2300" spc="-70" dirty="0">
                <a:latin typeface="Copperplate Gothic Light"/>
                <a:cs typeface="Copperplate Gothic Light"/>
              </a:rPr>
              <a:t> </a:t>
            </a:r>
            <a:r>
              <a:rPr sz="2300" dirty="0">
                <a:latin typeface="Copperplate Gothic Light"/>
                <a:cs typeface="Copperplate Gothic Light"/>
              </a:rPr>
              <a:t>area</a:t>
            </a:r>
            <a:endParaRPr sz="2300">
              <a:latin typeface="Copperplate Gothic Light"/>
              <a:cs typeface="Copperplate Gothic Ligh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07148" y="5280025"/>
            <a:ext cx="0" cy="863600"/>
          </a:xfrm>
          <a:custGeom>
            <a:avLst/>
            <a:gdLst/>
            <a:ahLst/>
            <a:cxnLst/>
            <a:rect l="l" t="t" r="r" b="b"/>
            <a:pathLst>
              <a:path h="863600">
                <a:moveTo>
                  <a:pt x="0" y="863599"/>
                </a:moveTo>
                <a:lnTo>
                  <a:pt x="0" y="0"/>
                </a:lnTo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30948" y="52292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7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05100" y="5227637"/>
            <a:ext cx="0" cy="863600"/>
          </a:xfrm>
          <a:custGeom>
            <a:avLst/>
            <a:gdLst/>
            <a:ahLst/>
            <a:cxnLst/>
            <a:rect l="l" t="t" r="r" b="b"/>
            <a:pathLst>
              <a:path h="863600">
                <a:moveTo>
                  <a:pt x="0" y="0"/>
                </a:moveTo>
                <a:lnTo>
                  <a:pt x="0" y="863599"/>
                </a:lnTo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28900" y="598963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0"/>
                </a:moveTo>
                <a:lnTo>
                  <a:pt x="0" y="0"/>
                </a:lnTo>
                <a:lnTo>
                  <a:pt x="76200" y="1524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24127" y="3713943"/>
            <a:ext cx="1644014" cy="1061085"/>
          </a:xfrm>
          <a:custGeom>
            <a:avLst/>
            <a:gdLst/>
            <a:ahLst/>
            <a:cxnLst/>
            <a:rect l="l" t="t" r="r" b="b"/>
            <a:pathLst>
              <a:path w="1644014" h="1061085">
                <a:moveTo>
                  <a:pt x="1643395" y="1061044"/>
                </a:moveTo>
                <a:lnTo>
                  <a:pt x="0" y="0"/>
                </a:lnTo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81450" y="3686388"/>
            <a:ext cx="169545" cy="146685"/>
          </a:xfrm>
          <a:custGeom>
            <a:avLst/>
            <a:gdLst/>
            <a:ahLst/>
            <a:cxnLst/>
            <a:rect l="l" t="t" r="r" b="b"/>
            <a:pathLst>
              <a:path w="169545" h="146685">
                <a:moveTo>
                  <a:pt x="0" y="0"/>
                </a:moveTo>
                <a:lnTo>
                  <a:pt x="86701" y="146681"/>
                </a:lnTo>
                <a:lnTo>
                  <a:pt x="169364" y="186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59423" y="6145213"/>
            <a:ext cx="1697355" cy="459105"/>
          </a:xfrm>
          <a:custGeom>
            <a:avLst/>
            <a:gdLst/>
            <a:ahLst/>
            <a:cxnLst/>
            <a:rect l="l" t="t" r="r" b="b"/>
            <a:pathLst>
              <a:path w="1697354" h="459104">
                <a:moveTo>
                  <a:pt x="0" y="458786"/>
                </a:moveTo>
                <a:lnTo>
                  <a:pt x="1697037" y="458786"/>
                </a:lnTo>
                <a:lnTo>
                  <a:pt x="1697037" y="0"/>
                </a:lnTo>
                <a:lnTo>
                  <a:pt x="0" y="0"/>
                </a:lnTo>
                <a:lnTo>
                  <a:pt x="0" y="458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59423" y="6145212"/>
            <a:ext cx="1697355" cy="459105"/>
          </a:xfrm>
          <a:custGeom>
            <a:avLst/>
            <a:gdLst/>
            <a:ahLst/>
            <a:cxnLst/>
            <a:rect l="l" t="t" r="r" b="b"/>
            <a:pathLst>
              <a:path w="1697354" h="459104">
                <a:moveTo>
                  <a:pt x="0" y="0"/>
                </a:moveTo>
                <a:lnTo>
                  <a:pt x="1697037" y="0"/>
                </a:lnTo>
                <a:lnTo>
                  <a:pt x="1697037" y="458786"/>
                </a:lnTo>
                <a:lnTo>
                  <a:pt x="0" y="4587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09737" y="6145213"/>
            <a:ext cx="1992630" cy="459105"/>
          </a:xfrm>
          <a:custGeom>
            <a:avLst/>
            <a:gdLst/>
            <a:ahLst/>
            <a:cxnLst/>
            <a:rect l="l" t="t" r="r" b="b"/>
            <a:pathLst>
              <a:path w="1992629" h="459104">
                <a:moveTo>
                  <a:pt x="0" y="458786"/>
                </a:moveTo>
                <a:lnTo>
                  <a:pt x="1992311" y="458786"/>
                </a:lnTo>
                <a:lnTo>
                  <a:pt x="1992311" y="0"/>
                </a:lnTo>
                <a:lnTo>
                  <a:pt x="0" y="0"/>
                </a:lnTo>
                <a:lnTo>
                  <a:pt x="0" y="458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09737" y="6145212"/>
            <a:ext cx="1992630" cy="459105"/>
          </a:xfrm>
          <a:custGeom>
            <a:avLst/>
            <a:gdLst/>
            <a:ahLst/>
            <a:cxnLst/>
            <a:rect l="l" t="t" r="r" b="b"/>
            <a:pathLst>
              <a:path w="1992629" h="459104">
                <a:moveTo>
                  <a:pt x="0" y="0"/>
                </a:moveTo>
                <a:lnTo>
                  <a:pt x="1992311" y="0"/>
                </a:lnTo>
                <a:lnTo>
                  <a:pt x="1992311" y="458786"/>
                </a:lnTo>
                <a:lnTo>
                  <a:pt x="0" y="4587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8010" y="111838"/>
            <a:ext cx="8836025" cy="727075"/>
          </a:xfrm>
          <a:custGeom>
            <a:avLst/>
            <a:gdLst/>
            <a:ahLst/>
            <a:cxnLst/>
            <a:rect l="l" t="t" r="r" b="b"/>
            <a:pathLst>
              <a:path w="8836025" h="727075">
                <a:moveTo>
                  <a:pt x="0" y="727075"/>
                </a:moveTo>
                <a:lnTo>
                  <a:pt x="8836023" y="727075"/>
                </a:lnTo>
                <a:lnTo>
                  <a:pt x="8836023" y="0"/>
                </a:lnTo>
                <a:lnTo>
                  <a:pt x="0" y="0"/>
                </a:lnTo>
                <a:lnTo>
                  <a:pt x="0" y="727075"/>
                </a:lnTo>
                <a:close/>
              </a:path>
            </a:pathLst>
          </a:custGeom>
          <a:solidFill>
            <a:srgbClr val="FF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9652" rIns="0" bIns="0" rtlCol="0">
            <a:spAutoFit/>
          </a:bodyPr>
          <a:lstStyle/>
          <a:p>
            <a:pPr marL="2809875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Brain and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language</a:t>
            </a:r>
            <a:endParaRPr sz="2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87525" y="6237303"/>
            <a:ext cx="1810385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5"/>
              </a:lnSpc>
            </a:pPr>
            <a:r>
              <a:rPr sz="2300" spc="-10" dirty="0">
                <a:latin typeface="Copperplate Gothic Light"/>
                <a:cs typeface="Copperplate Gothic Light"/>
              </a:rPr>
              <a:t>Speech</a:t>
            </a:r>
            <a:r>
              <a:rPr sz="2300" spc="-100" dirty="0">
                <a:latin typeface="Copperplate Gothic Light"/>
                <a:cs typeface="Copperplate Gothic Light"/>
              </a:rPr>
              <a:t> </a:t>
            </a:r>
            <a:r>
              <a:rPr sz="2300" dirty="0">
                <a:latin typeface="Copperplate Gothic Light"/>
                <a:cs typeface="Copperplate Gothic Light"/>
              </a:rPr>
              <a:t>out</a:t>
            </a:r>
            <a:endParaRPr sz="2300">
              <a:latin typeface="Copperplate Gothic Light"/>
              <a:cs typeface="Copperplate Gothic 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37211" y="6237303"/>
            <a:ext cx="1516380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5"/>
              </a:lnSpc>
            </a:pPr>
            <a:r>
              <a:rPr sz="2300" spc="-10" dirty="0">
                <a:latin typeface="Copperplate Gothic Light"/>
                <a:cs typeface="Copperplate Gothic Light"/>
              </a:rPr>
              <a:t>Speech</a:t>
            </a:r>
            <a:r>
              <a:rPr sz="2300" spc="-100" dirty="0">
                <a:latin typeface="Copperplate Gothic Light"/>
                <a:cs typeface="Copperplate Gothic Light"/>
              </a:rPr>
              <a:t> </a:t>
            </a:r>
            <a:r>
              <a:rPr sz="2300" dirty="0">
                <a:latin typeface="Copperplate Gothic Light"/>
                <a:cs typeface="Copperplate Gothic Light"/>
              </a:rPr>
              <a:t>in</a:t>
            </a:r>
            <a:endParaRPr sz="2300">
              <a:latin typeface="Copperplate Gothic Light"/>
              <a:cs typeface="Copperplate Gothic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35750" y="2381251"/>
            <a:ext cx="2089148" cy="29686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0062" y="2665413"/>
            <a:ext cx="1779586" cy="2420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65437" y="577851"/>
            <a:ext cx="2159000" cy="29241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81437" y="5065712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1143000" y="0"/>
                </a:moveTo>
                <a:lnTo>
                  <a:pt x="0" y="0"/>
                </a:lnTo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30637" y="4989513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0"/>
                </a:moveTo>
                <a:lnTo>
                  <a:pt x="0" y="76200"/>
                </a:lnTo>
                <a:lnTo>
                  <a:pt x="152400" y="1524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92099" y="3694361"/>
            <a:ext cx="1447165" cy="1050925"/>
          </a:xfrm>
          <a:custGeom>
            <a:avLst/>
            <a:gdLst/>
            <a:ahLst/>
            <a:cxnLst/>
            <a:rect l="l" t="t" r="r" b="b"/>
            <a:pathLst>
              <a:path w="1447164" h="1050925">
                <a:moveTo>
                  <a:pt x="1446638" y="0"/>
                </a:moveTo>
                <a:lnTo>
                  <a:pt x="0" y="1050735"/>
                </a:lnTo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50998" y="4623737"/>
            <a:ext cx="168275" cy="151765"/>
          </a:xfrm>
          <a:custGeom>
            <a:avLst/>
            <a:gdLst/>
            <a:ahLst/>
            <a:cxnLst/>
            <a:rect l="l" t="t" r="r" b="b"/>
            <a:pathLst>
              <a:path w="168275" h="151764">
                <a:moveTo>
                  <a:pt x="78526" y="0"/>
                </a:moveTo>
                <a:lnTo>
                  <a:pt x="0" y="151213"/>
                </a:lnTo>
                <a:lnTo>
                  <a:pt x="168088" y="123305"/>
                </a:lnTo>
                <a:lnTo>
                  <a:pt x="78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19450" y="3232150"/>
            <a:ext cx="2546350" cy="459105"/>
          </a:xfrm>
          <a:custGeom>
            <a:avLst/>
            <a:gdLst/>
            <a:ahLst/>
            <a:cxnLst/>
            <a:rect l="l" t="t" r="r" b="b"/>
            <a:pathLst>
              <a:path w="2546350" h="459104">
                <a:moveTo>
                  <a:pt x="0" y="458787"/>
                </a:moveTo>
                <a:lnTo>
                  <a:pt x="2546350" y="458787"/>
                </a:lnTo>
                <a:lnTo>
                  <a:pt x="2546350" y="0"/>
                </a:lnTo>
                <a:lnTo>
                  <a:pt x="0" y="0"/>
                </a:lnTo>
                <a:lnTo>
                  <a:pt x="0" y="4587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19450" y="3232150"/>
            <a:ext cx="2546350" cy="459105"/>
          </a:xfrm>
          <a:custGeom>
            <a:avLst/>
            <a:gdLst/>
            <a:ahLst/>
            <a:cxnLst/>
            <a:rect l="l" t="t" r="r" b="b"/>
            <a:pathLst>
              <a:path w="2546350" h="459104">
                <a:moveTo>
                  <a:pt x="0" y="0"/>
                </a:moveTo>
                <a:lnTo>
                  <a:pt x="2546349" y="0"/>
                </a:lnTo>
                <a:lnTo>
                  <a:pt x="2546349" y="458787"/>
                </a:lnTo>
                <a:lnTo>
                  <a:pt x="0" y="458787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24437" y="4779963"/>
            <a:ext cx="2765425" cy="459105"/>
          </a:xfrm>
          <a:custGeom>
            <a:avLst/>
            <a:gdLst/>
            <a:ahLst/>
            <a:cxnLst/>
            <a:rect l="l" t="t" r="r" b="b"/>
            <a:pathLst>
              <a:path w="2765425" h="459104">
                <a:moveTo>
                  <a:pt x="0" y="458786"/>
                </a:moveTo>
                <a:lnTo>
                  <a:pt x="2765425" y="458786"/>
                </a:lnTo>
                <a:lnTo>
                  <a:pt x="2765425" y="0"/>
                </a:lnTo>
                <a:lnTo>
                  <a:pt x="0" y="0"/>
                </a:lnTo>
                <a:lnTo>
                  <a:pt x="0" y="458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24437" y="4779962"/>
            <a:ext cx="2765425" cy="459105"/>
          </a:xfrm>
          <a:custGeom>
            <a:avLst/>
            <a:gdLst/>
            <a:ahLst/>
            <a:cxnLst/>
            <a:rect l="l" t="t" r="r" b="b"/>
            <a:pathLst>
              <a:path w="2765425" h="459104">
                <a:moveTo>
                  <a:pt x="0" y="0"/>
                </a:moveTo>
                <a:lnTo>
                  <a:pt x="2765424" y="0"/>
                </a:lnTo>
                <a:lnTo>
                  <a:pt x="2765424" y="458786"/>
                </a:lnTo>
                <a:lnTo>
                  <a:pt x="0" y="4587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769555" y="4824412"/>
            <a:ext cx="1910714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15" dirty="0">
                <a:latin typeface="Copperplate Gothic Light"/>
                <a:cs typeface="Copperplate Gothic Light"/>
              </a:rPr>
              <a:t>nicke’s</a:t>
            </a:r>
            <a:r>
              <a:rPr sz="2300" spc="-90" dirty="0">
                <a:latin typeface="Copperplate Gothic Light"/>
                <a:cs typeface="Copperplate Gothic Light"/>
              </a:rPr>
              <a:t> </a:t>
            </a:r>
            <a:r>
              <a:rPr sz="2300" dirty="0">
                <a:latin typeface="Copperplate Gothic Light"/>
                <a:cs typeface="Copperplate Gothic Light"/>
              </a:rPr>
              <a:t>area</a:t>
            </a:r>
            <a:endParaRPr sz="2300">
              <a:latin typeface="Copperplate Gothic Light"/>
              <a:cs typeface="Copperplate Gothic 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66862" y="4778375"/>
            <a:ext cx="2276475" cy="459105"/>
          </a:xfrm>
          <a:custGeom>
            <a:avLst/>
            <a:gdLst/>
            <a:ahLst/>
            <a:cxnLst/>
            <a:rect l="l" t="t" r="r" b="b"/>
            <a:pathLst>
              <a:path w="2276475" h="459104">
                <a:moveTo>
                  <a:pt x="0" y="458787"/>
                </a:moveTo>
                <a:lnTo>
                  <a:pt x="2276475" y="458787"/>
                </a:lnTo>
                <a:lnTo>
                  <a:pt x="2276475" y="0"/>
                </a:lnTo>
                <a:lnTo>
                  <a:pt x="0" y="0"/>
                </a:lnTo>
                <a:lnTo>
                  <a:pt x="0" y="4587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66862" y="4778375"/>
            <a:ext cx="2276475" cy="459105"/>
          </a:xfrm>
          <a:custGeom>
            <a:avLst/>
            <a:gdLst/>
            <a:ahLst/>
            <a:cxnLst/>
            <a:rect l="l" t="t" r="r" b="b"/>
            <a:pathLst>
              <a:path w="2276475" h="459104">
                <a:moveTo>
                  <a:pt x="0" y="0"/>
                </a:moveTo>
                <a:lnTo>
                  <a:pt x="2276474" y="0"/>
                </a:lnTo>
                <a:lnTo>
                  <a:pt x="2276474" y="458787"/>
                </a:lnTo>
                <a:lnTo>
                  <a:pt x="0" y="458787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44650" y="4822825"/>
            <a:ext cx="128143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35" dirty="0">
                <a:latin typeface="Copperplate Gothic Light"/>
                <a:cs typeface="Copperplate Gothic Light"/>
              </a:rPr>
              <a:t>Broca’s</a:t>
            </a:r>
            <a:endParaRPr sz="2300">
              <a:latin typeface="Copperplate Gothic Light"/>
              <a:cs typeface="Copperplate Gothic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86054" y="2694611"/>
            <a:ext cx="2795905" cy="3530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323850">
              <a:lnSpc>
                <a:spcPct val="100000"/>
              </a:lnSpc>
              <a:spcBef>
                <a:spcPts val="1935"/>
              </a:spcBef>
            </a:pPr>
            <a:r>
              <a:rPr sz="2300" spc="5" dirty="0">
                <a:latin typeface="Copperplate Gothic Light"/>
                <a:cs typeface="Copperplate Gothic Light"/>
              </a:rPr>
              <a:t>‘Concept’</a:t>
            </a:r>
            <a:r>
              <a:rPr sz="2300" spc="-100" dirty="0">
                <a:latin typeface="Copperplate Gothic Light"/>
                <a:cs typeface="Copperplate Gothic Light"/>
              </a:rPr>
              <a:t> </a:t>
            </a:r>
            <a:r>
              <a:rPr sz="2300" dirty="0">
                <a:latin typeface="Copperplate Gothic Light"/>
                <a:cs typeface="Copperplate Gothic Light"/>
              </a:rPr>
              <a:t>area</a:t>
            </a:r>
            <a:endParaRPr sz="2300">
              <a:latin typeface="Copperplate Gothic Light"/>
              <a:cs typeface="Copperplate Gothic Light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90"/>
              </a:spcBef>
              <a:tabLst>
                <a:tab pos="2128520" algn="l"/>
              </a:tabLst>
            </a:pPr>
            <a:r>
              <a:rPr sz="2300" dirty="0">
                <a:latin typeface="Copperplate Gothic Light"/>
                <a:cs typeface="Copperplate Gothic Light"/>
              </a:rPr>
              <a:t>area	</a:t>
            </a:r>
            <a:r>
              <a:rPr sz="2300" spc="-25" dirty="0">
                <a:latin typeface="Copperplate Gothic Light"/>
                <a:cs typeface="Copperplate Gothic Light"/>
              </a:rPr>
              <a:t>W</a:t>
            </a:r>
            <a:r>
              <a:rPr sz="2300" dirty="0">
                <a:latin typeface="Copperplate Gothic Light"/>
                <a:cs typeface="Copperplate Gothic Light"/>
              </a:rPr>
              <a:t>er</a:t>
            </a:r>
            <a:endParaRPr sz="2300">
              <a:latin typeface="Copperplate Gothic Light"/>
              <a:cs typeface="Copperplate Gothic Ligh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407148" y="5280025"/>
            <a:ext cx="0" cy="863600"/>
          </a:xfrm>
          <a:custGeom>
            <a:avLst/>
            <a:gdLst/>
            <a:ahLst/>
            <a:cxnLst/>
            <a:rect l="l" t="t" r="r" b="b"/>
            <a:pathLst>
              <a:path h="863600">
                <a:moveTo>
                  <a:pt x="0" y="863599"/>
                </a:moveTo>
                <a:lnTo>
                  <a:pt x="0" y="0"/>
                </a:lnTo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30948" y="52292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7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05100" y="5227637"/>
            <a:ext cx="0" cy="863600"/>
          </a:xfrm>
          <a:custGeom>
            <a:avLst/>
            <a:gdLst/>
            <a:ahLst/>
            <a:cxnLst/>
            <a:rect l="l" t="t" r="r" b="b"/>
            <a:pathLst>
              <a:path h="863600">
                <a:moveTo>
                  <a:pt x="0" y="0"/>
                </a:moveTo>
                <a:lnTo>
                  <a:pt x="0" y="863599"/>
                </a:lnTo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28900" y="598963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0"/>
                </a:moveTo>
                <a:lnTo>
                  <a:pt x="0" y="0"/>
                </a:lnTo>
                <a:lnTo>
                  <a:pt x="76200" y="1524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24127" y="3713943"/>
            <a:ext cx="1644014" cy="1061085"/>
          </a:xfrm>
          <a:custGeom>
            <a:avLst/>
            <a:gdLst/>
            <a:ahLst/>
            <a:cxnLst/>
            <a:rect l="l" t="t" r="r" b="b"/>
            <a:pathLst>
              <a:path w="1644014" h="1061085">
                <a:moveTo>
                  <a:pt x="1643395" y="1061044"/>
                </a:moveTo>
                <a:lnTo>
                  <a:pt x="0" y="0"/>
                </a:lnTo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81450" y="3686388"/>
            <a:ext cx="169545" cy="146685"/>
          </a:xfrm>
          <a:custGeom>
            <a:avLst/>
            <a:gdLst/>
            <a:ahLst/>
            <a:cxnLst/>
            <a:rect l="l" t="t" r="r" b="b"/>
            <a:pathLst>
              <a:path w="169545" h="146685">
                <a:moveTo>
                  <a:pt x="0" y="0"/>
                </a:moveTo>
                <a:lnTo>
                  <a:pt x="86701" y="146681"/>
                </a:lnTo>
                <a:lnTo>
                  <a:pt x="169364" y="186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59423" y="6145213"/>
            <a:ext cx="1697355" cy="459105"/>
          </a:xfrm>
          <a:custGeom>
            <a:avLst/>
            <a:gdLst/>
            <a:ahLst/>
            <a:cxnLst/>
            <a:rect l="l" t="t" r="r" b="b"/>
            <a:pathLst>
              <a:path w="1697354" h="459104">
                <a:moveTo>
                  <a:pt x="0" y="458786"/>
                </a:moveTo>
                <a:lnTo>
                  <a:pt x="1697037" y="458786"/>
                </a:lnTo>
                <a:lnTo>
                  <a:pt x="1697037" y="0"/>
                </a:lnTo>
                <a:lnTo>
                  <a:pt x="0" y="0"/>
                </a:lnTo>
                <a:lnTo>
                  <a:pt x="0" y="458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59423" y="6145212"/>
            <a:ext cx="1697355" cy="459105"/>
          </a:xfrm>
          <a:custGeom>
            <a:avLst/>
            <a:gdLst/>
            <a:ahLst/>
            <a:cxnLst/>
            <a:rect l="l" t="t" r="r" b="b"/>
            <a:pathLst>
              <a:path w="1697354" h="459104">
                <a:moveTo>
                  <a:pt x="0" y="0"/>
                </a:moveTo>
                <a:lnTo>
                  <a:pt x="1697037" y="0"/>
                </a:lnTo>
                <a:lnTo>
                  <a:pt x="1697037" y="458786"/>
                </a:lnTo>
                <a:lnTo>
                  <a:pt x="0" y="4587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09737" y="6145213"/>
            <a:ext cx="1992630" cy="459105"/>
          </a:xfrm>
          <a:custGeom>
            <a:avLst/>
            <a:gdLst/>
            <a:ahLst/>
            <a:cxnLst/>
            <a:rect l="l" t="t" r="r" b="b"/>
            <a:pathLst>
              <a:path w="1992629" h="459104">
                <a:moveTo>
                  <a:pt x="0" y="458786"/>
                </a:moveTo>
                <a:lnTo>
                  <a:pt x="1992311" y="458786"/>
                </a:lnTo>
                <a:lnTo>
                  <a:pt x="1992311" y="0"/>
                </a:lnTo>
                <a:lnTo>
                  <a:pt x="0" y="0"/>
                </a:lnTo>
                <a:lnTo>
                  <a:pt x="0" y="458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09737" y="6145212"/>
            <a:ext cx="1992630" cy="459105"/>
          </a:xfrm>
          <a:custGeom>
            <a:avLst/>
            <a:gdLst/>
            <a:ahLst/>
            <a:cxnLst/>
            <a:rect l="l" t="t" r="r" b="b"/>
            <a:pathLst>
              <a:path w="1992629" h="459104">
                <a:moveTo>
                  <a:pt x="0" y="0"/>
                </a:moveTo>
                <a:lnTo>
                  <a:pt x="1992311" y="0"/>
                </a:lnTo>
                <a:lnTo>
                  <a:pt x="1992311" y="458786"/>
                </a:lnTo>
                <a:lnTo>
                  <a:pt x="0" y="4587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8010" y="111838"/>
            <a:ext cx="8836025" cy="727075"/>
          </a:xfrm>
          <a:custGeom>
            <a:avLst/>
            <a:gdLst/>
            <a:ahLst/>
            <a:cxnLst/>
            <a:rect l="l" t="t" r="r" b="b"/>
            <a:pathLst>
              <a:path w="8836025" h="727075">
                <a:moveTo>
                  <a:pt x="0" y="727075"/>
                </a:moveTo>
                <a:lnTo>
                  <a:pt x="8836023" y="727075"/>
                </a:lnTo>
                <a:lnTo>
                  <a:pt x="8836023" y="0"/>
                </a:lnTo>
                <a:lnTo>
                  <a:pt x="0" y="0"/>
                </a:lnTo>
                <a:lnTo>
                  <a:pt x="0" y="727075"/>
                </a:lnTo>
                <a:close/>
              </a:path>
            </a:pathLst>
          </a:custGeom>
          <a:solidFill>
            <a:srgbClr val="FF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9652" rIns="0" bIns="0" rtlCol="0">
            <a:spAutoFit/>
          </a:bodyPr>
          <a:lstStyle/>
          <a:p>
            <a:pPr marL="2809875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Brain and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language</a:t>
            </a:r>
            <a:endParaRPr sz="2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118311" y="2694611"/>
            <a:ext cx="2647488" cy="3529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787525" y="6237303"/>
            <a:ext cx="1810385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5"/>
              </a:lnSpc>
            </a:pPr>
            <a:r>
              <a:rPr sz="2300" spc="-10" dirty="0">
                <a:latin typeface="Copperplate Gothic Light"/>
                <a:cs typeface="Copperplate Gothic Light"/>
              </a:rPr>
              <a:t>Speech</a:t>
            </a:r>
            <a:r>
              <a:rPr sz="2300" spc="-100" dirty="0">
                <a:latin typeface="Copperplate Gothic Light"/>
                <a:cs typeface="Copperplate Gothic Light"/>
              </a:rPr>
              <a:t> </a:t>
            </a:r>
            <a:r>
              <a:rPr sz="2300" dirty="0">
                <a:latin typeface="Copperplate Gothic Light"/>
                <a:cs typeface="Copperplate Gothic Light"/>
              </a:rPr>
              <a:t>out</a:t>
            </a:r>
            <a:endParaRPr sz="2300">
              <a:latin typeface="Copperplate Gothic Light"/>
              <a:cs typeface="Copperplate Gothic 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37211" y="6237303"/>
            <a:ext cx="1516380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5"/>
              </a:lnSpc>
            </a:pPr>
            <a:r>
              <a:rPr sz="2300" spc="-10" dirty="0">
                <a:latin typeface="Copperplate Gothic Light"/>
                <a:cs typeface="Copperplate Gothic Light"/>
              </a:rPr>
              <a:t>Speech</a:t>
            </a:r>
            <a:r>
              <a:rPr sz="2300" spc="-100" dirty="0">
                <a:latin typeface="Copperplate Gothic Light"/>
                <a:cs typeface="Copperplate Gothic Light"/>
              </a:rPr>
              <a:t> </a:t>
            </a:r>
            <a:r>
              <a:rPr sz="2300" dirty="0">
                <a:latin typeface="Copperplate Gothic Light"/>
                <a:cs typeface="Copperplate Gothic Light"/>
              </a:rPr>
              <a:t>in</a:t>
            </a:r>
            <a:endParaRPr sz="2300">
              <a:latin typeface="Copperplate Gothic Light"/>
              <a:cs typeface="Copperplate Gothic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5175" rIns="0" bIns="0" rtlCol="0">
            <a:spAutoFit/>
          </a:bodyPr>
          <a:lstStyle/>
          <a:p>
            <a:pPr marL="2964180">
              <a:lnSpc>
                <a:spcPct val="100000"/>
              </a:lnSpc>
            </a:pPr>
            <a:r>
              <a:rPr sz="2800" dirty="0">
                <a:solidFill>
                  <a:srgbClr val="000000"/>
                </a:solidFill>
              </a:rPr>
              <a:t>Daniel</a:t>
            </a:r>
            <a:r>
              <a:rPr sz="2800" spc="-80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Wolpert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3520849" y="1408272"/>
            <a:ext cx="2139647" cy="3219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6797" y="4886675"/>
            <a:ext cx="8576945" cy="153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89255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“We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have a brain for one reason and one reason only –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that’s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produce  adaptable and complex movements. Movement is the only way we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endParaRPr sz="20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affecting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 world around us….. And therefore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it’s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important to</a:t>
            </a:r>
            <a:r>
              <a:rPr sz="20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remember  when you are studying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memory,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cognition, sensory processing, they’re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there  for a reason, and that reason is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action.”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30437" y="1054101"/>
            <a:ext cx="4664073" cy="56800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136526"/>
            <a:ext cx="8820150" cy="866775"/>
          </a:xfrm>
          <a:custGeom>
            <a:avLst/>
            <a:gdLst/>
            <a:ahLst/>
            <a:cxnLst/>
            <a:rect l="l" t="t" r="r" b="b"/>
            <a:pathLst>
              <a:path w="8820150" h="866775">
                <a:moveTo>
                  <a:pt x="0" y="866775"/>
                </a:moveTo>
                <a:lnTo>
                  <a:pt x="8820148" y="866775"/>
                </a:lnTo>
                <a:lnTo>
                  <a:pt x="8820148" y="0"/>
                </a:lnTo>
                <a:lnTo>
                  <a:pt x="0" y="0"/>
                </a:lnTo>
                <a:lnTo>
                  <a:pt x="0" y="866775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2323" y="265113"/>
            <a:ext cx="8425815" cy="627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6570" marR="5080" indent="-1754505">
              <a:lnSpc>
                <a:spcPct val="100000"/>
              </a:lnSpc>
            </a:pPr>
            <a:r>
              <a:rPr sz="2000" dirty="0"/>
              <a:t>McLelland </a:t>
            </a:r>
            <a:r>
              <a:rPr sz="2000" spc="5" dirty="0"/>
              <a:t>JL, </a:t>
            </a:r>
            <a:r>
              <a:rPr sz="2000" spc="-20" dirty="0"/>
              <a:t>Rogers </a:t>
            </a:r>
            <a:r>
              <a:rPr sz="2000" dirty="0"/>
              <a:t>TR. The </a:t>
            </a:r>
            <a:r>
              <a:rPr sz="2000" spc="-10" dirty="0"/>
              <a:t>parallel </a:t>
            </a:r>
            <a:r>
              <a:rPr sz="2000" spc="-5" dirty="0"/>
              <a:t>distributed processing approach </a:t>
            </a:r>
            <a:r>
              <a:rPr sz="2000" spc="-10" dirty="0"/>
              <a:t>to </a:t>
            </a:r>
            <a:r>
              <a:rPr sz="2000" spc="-90" dirty="0"/>
              <a:t>semanMc  </a:t>
            </a:r>
            <a:r>
              <a:rPr sz="2000" spc="-70" dirty="0"/>
              <a:t>cogniMon. </a:t>
            </a:r>
            <a:r>
              <a:rPr sz="2000" spc="-10" dirty="0"/>
              <a:t>Nature </a:t>
            </a:r>
            <a:r>
              <a:rPr sz="2000" spc="-5" dirty="0"/>
              <a:t>Neurosci </a:t>
            </a:r>
            <a:r>
              <a:rPr sz="2000" spc="-20" dirty="0"/>
              <a:t>Rev </a:t>
            </a:r>
            <a:r>
              <a:rPr sz="2000" spc="-5" dirty="0"/>
              <a:t>(2003)</a:t>
            </a:r>
            <a:r>
              <a:rPr sz="2000" spc="65" dirty="0"/>
              <a:t> </a:t>
            </a:r>
            <a:r>
              <a:rPr sz="2000" spc="-125" dirty="0"/>
              <a:t>4:310-­‐22</a:t>
            </a:r>
            <a:endParaRPr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2875" y="242889"/>
            <a:ext cx="8836025" cy="557530"/>
          </a:xfrm>
          <a:custGeom>
            <a:avLst/>
            <a:gdLst/>
            <a:ahLst/>
            <a:cxnLst/>
            <a:rect l="l" t="t" r="r" b="b"/>
            <a:pathLst>
              <a:path w="8836025" h="557530">
                <a:moveTo>
                  <a:pt x="0" y="557211"/>
                </a:moveTo>
                <a:lnTo>
                  <a:pt x="8836023" y="557211"/>
                </a:lnTo>
                <a:lnTo>
                  <a:pt x="8836023" y="0"/>
                </a:lnTo>
                <a:lnTo>
                  <a:pt x="0" y="0"/>
                </a:lnTo>
                <a:lnTo>
                  <a:pt x="0" y="557211"/>
                </a:lnTo>
                <a:close/>
              </a:path>
            </a:pathLst>
          </a:custGeom>
          <a:solidFill>
            <a:srgbClr val="FFA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1615" y="353853"/>
            <a:ext cx="6677025" cy="353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0" dirty="0">
                <a:solidFill>
                  <a:srgbClr val="000000"/>
                </a:solidFill>
              </a:rPr>
              <a:t>Jeﬀ </a:t>
            </a:r>
            <a:r>
              <a:rPr sz="2200" spc="-5" dirty="0">
                <a:solidFill>
                  <a:srgbClr val="000000"/>
                </a:solidFill>
              </a:rPr>
              <a:t>Hawkins </a:t>
            </a:r>
            <a:r>
              <a:rPr sz="2200" spc="-10" dirty="0">
                <a:solidFill>
                  <a:srgbClr val="000000"/>
                </a:solidFill>
              </a:rPr>
              <a:t>“Why </a:t>
            </a:r>
            <a:r>
              <a:rPr sz="2200" spc="-5" dirty="0">
                <a:solidFill>
                  <a:srgbClr val="000000"/>
                </a:solidFill>
              </a:rPr>
              <a:t>can’t </a:t>
            </a:r>
            <a:r>
              <a:rPr sz="2200" dirty="0">
                <a:solidFill>
                  <a:srgbClr val="000000"/>
                </a:solidFill>
              </a:rPr>
              <a:t>a </a:t>
            </a:r>
            <a:r>
              <a:rPr sz="2200" spc="-10" dirty="0">
                <a:solidFill>
                  <a:srgbClr val="000000"/>
                </a:solidFill>
              </a:rPr>
              <a:t>computer </a:t>
            </a:r>
            <a:r>
              <a:rPr sz="2200" dirty="0">
                <a:solidFill>
                  <a:srgbClr val="000000"/>
                </a:solidFill>
              </a:rPr>
              <a:t>be </a:t>
            </a:r>
            <a:r>
              <a:rPr sz="2200" spc="-10" dirty="0">
                <a:solidFill>
                  <a:srgbClr val="000000"/>
                </a:solidFill>
              </a:rPr>
              <a:t>more </a:t>
            </a:r>
            <a:r>
              <a:rPr sz="2200" spc="-20" dirty="0">
                <a:solidFill>
                  <a:srgbClr val="000000"/>
                </a:solidFill>
              </a:rPr>
              <a:t>like </a:t>
            </a:r>
            <a:r>
              <a:rPr sz="2200" dirty="0">
                <a:solidFill>
                  <a:srgbClr val="000000"/>
                </a:solidFill>
              </a:rPr>
              <a:t>a</a:t>
            </a:r>
            <a:r>
              <a:rPr sz="2200" spc="65" dirty="0">
                <a:solidFill>
                  <a:srgbClr val="000000"/>
                </a:solidFill>
              </a:rPr>
              <a:t> </a:t>
            </a:r>
            <a:r>
              <a:rPr sz="2200" spc="-5" dirty="0">
                <a:solidFill>
                  <a:srgbClr val="000000"/>
                </a:solidFill>
              </a:rPr>
              <a:t>brain?”</a:t>
            </a:r>
            <a:endParaRPr sz="2200"/>
          </a:p>
        </p:txBody>
      </p:sp>
      <p:sp>
        <p:nvSpPr>
          <p:cNvPr id="5" name="object 5"/>
          <p:cNvSpPr/>
          <p:nvPr/>
        </p:nvSpPr>
        <p:spPr>
          <a:xfrm>
            <a:off x="2755900" y="1106488"/>
            <a:ext cx="3632198" cy="55133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39" y="2230120"/>
            <a:ext cx="631825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I saw a puppy in the </a:t>
            </a:r>
            <a:r>
              <a:rPr sz="2800" spc="-25" dirty="0">
                <a:solidFill>
                  <a:srgbClr val="000000"/>
                </a:solidFill>
                <a:latin typeface="Arial"/>
                <a:cs typeface="Arial"/>
              </a:rPr>
              <a:t>window.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I want</a:t>
            </a:r>
            <a:r>
              <a:rPr sz="28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it.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39" y="2711703"/>
            <a:ext cx="487553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0000"/>
              </a:buClr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2600"/>
                </a:solidFill>
                <a:latin typeface="Arial"/>
                <a:cs typeface="Arial"/>
              </a:rPr>
              <a:t>Why </a:t>
            </a:r>
            <a:r>
              <a:rPr sz="2800" dirty="0">
                <a:solidFill>
                  <a:srgbClr val="FF2600"/>
                </a:solidFill>
                <a:latin typeface="Arial"/>
                <a:cs typeface="Arial"/>
              </a:rPr>
              <a:t>do you want a</a:t>
            </a:r>
            <a:r>
              <a:rPr sz="2800" spc="-90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2600"/>
                </a:solidFill>
                <a:latin typeface="Arial"/>
                <a:cs typeface="Arial"/>
              </a:rPr>
              <a:t>window?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39" y="3041903"/>
            <a:ext cx="275272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I </a:t>
            </a:r>
            <a:r>
              <a:rPr sz="2800" spc="-5" dirty="0">
                <a:solidFill>
                  <a:srgbClr val="000000"/>
                </a:solidFill>
                <a:latin typeface="Arial"/>
                <a:cs typeface="Arial"/>
              </a:rPr>
              <a:t>want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80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000000"/>
                </a:solidFill>
                <a:latin typeface="Arial"/>
                <a:cs typeface="Arial"/>
              </a:rPr>
              <a:t>puppy.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4539" y="3384804"/>
            <a:ext cx="461200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0000"/>
              </a:buClr>
              <a:buChar char="•"/>
              <a:tabLst>
                <a:tab pos="355600" algn="l"/>
              </a:tabLst>
            </a:pPr>
            <a:r>
              <a:rPr sz="2800" dirty="0">
                <a:solidFill>
                  <a:srgbClr val="FF2600"/>
                </a:solidFill>
                <a:latin typeface="Arial"/>
                <a:cs typeface="Arial"/>
              </a:rPr>
              <a:t>But </a:t>
            </a:r>
            <a:r>
              <a:rPr sz="2800" spc="-15" dirty="0">
                <a:solidFill>
                  <a:srgbClr val="FF2600"/>
                </a:solidFill>
                <a:latin typeface="Arial"/>
                <a:cs typeface="Arial"/>
              </a:rPr>
              <a:t>it’s </a:t>
            </a:r>
            <a:r>
              <a:rPr sz="2800" dirty="0">
                <a:solidFill>
                  <a:srgbClr val="FF2600"/>
                </a:solidFill>
                <a:latin typeface="Arial"/>
                <a:cs typeface="Arial"/>
              </a:rPr>
              <a:t>embedded in</a:t>
            </a:r>
            <a:r>
              <a:rPr sz="2800" spc="-8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2600"/>
                </a:solidFill>
                <a:latin typeface="Arial"/>
                <a:cs typeface="Arial"/>
              </a:rPr>
              <a:t>glass.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4539" y="3892804"/>
            <a:ext cx="667512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No, </a:t>
            </a:r>
            <a:r>
              <a:rPr sz="2800" u="heavy" dirty="0">
                <a:latin typeface="Arial"/>
                <a:cs typeface="Arial"/>
              </a:rPr>
              <a:t>behind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25" dirty="0">
                <a:latin typeface="Arial"/>
                <a:cs typeface="Arial"/>
              </a:rPr>
              <a:t>window. </a:t>
            </a:r>
            <a:r>
              <a:rPr sz="2800" dirty="0">
                <a:latin typeface="Arial"/>
                <a:cs typeface="Arial"/>
              </a:rPr>
              <a:t>Of the pet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shop.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4539" y="4093423"/>
            <a:ext cx="7425055" cy="172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1387475" indent="-457200">
              <a:lnSpc>
                <a:spcPct val="101200"/>
              </a:lnSpc>
              <a:buClr>
                <a:srgbClr val="FF0000"/>
              </a:buClr>
              <a:buChar char="•"/>
              <a:tabLst>
                <a:tab pos="355600" algn="l"/>
              </a:tabLst>
            </a:pPr>
            <a:r>
              <a:rPr sz="2800" dirty="0">
                <a:solidFill>
                  <a:srgbClr val="FF2600"/>
                </a:solidFill>
                <a:latin typeface="Arial"/>
                <a:cs typeface="Arial"/>
              </a:rPr>
              <a:t>According to my database, a</a:t>
            </a:r>
            <a:r>
              <a:rPr sz="2800" spc="-10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2600"/>
                </a:solidFill>
                <a:latin typeface="Arial"/>
                <a:cs typeface="Arial"/>
              </a:rPr>
              <a:t>puppy:  pees on</a:t>
            </a:r>
            <a:r>
              <a:rPr sz="2800" spc="-100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2600"/>
                </a:solidFill>
                <a:latin typeface="Arial"/>
                <a:cs typeface="Arial"/>
              </a:rPr>
              <a:t>furniture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ts val="3329"/>
              </a:lnSpc>
              <a:spcBef>
                <a:spcPts val="40"/>
              </a:spcBef>
            </a:pPr>
            <a:r>
              <a:rPr sz="2800" dirty="0">
                <a:solidFill>
                  <a:srgbClr val="FF2600"/>
                </a:solidFill>
                <a:latin typeface="Arial"/>
                <a:cs typeface="Arial"/>
              </a:rPr>
              <a:t>costs a lot to</a:t>
            </a:r>
            <a:r>
              <a:rPr sz="2800" spc="-10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2600"/>
                </a:solidFill>
                <a:latin typeface="Arial"/>
                <a:cs typeface="Arial"/>
              </a:rPr>
              <a:t>feed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ts val="3329"/>
              </a:lnSpc>
            </a:pPr>
            <a:r>
              <a:rPr sz="2800" spc="-5" dirty="0">
                <a:solidFill>
                  <a:srgbClr val="FF2600"/>
                </a:solidFill>
                <a:latin typeface="Arial"/>
                <a:cs typeface="Arial"/>
              </a:rPr>
              <a:t>Which </a:t>
            </a:r>
            <a:r>
              <a:rPr sz="2800" dirty="0">
                <a:solidFill>
                  <a:srgbClr val="FF2600"/>
                </a:solidFill>
                <a:latin typeface="Arial"/>
                <a:cs typeface="Arial"/>
              </a:rPr>
              <a:t>of these attributes makes you want</a:t>
            </a:r>
            <a:r>
              <a:rPr sz="2800" spc="-8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2600"/>
                </a:solidFill>
                <a:latin typeface="Arial"/>
                <a:cs typeface="Arial"/>
              </a:rPr>
              <a:t>it?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4539" y="6188964"/>
            <a:ext cx="528383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I’m going to switch you </a:t>
            </a:r>
            <a:r>
              <a:rPr sz="2800" spc="-20" dirty="0">
                <a:latin typeface="Arial"/>
                <a:cs typeface="Arial"/>
              </a:rPr>
              <a:t>off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now.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0965" y="105144"/>
            <a:ext cx="8640445" cy="720090"/>
          </a:xfrm>
          <a:custGeom>
            <a:avLst/>
            <a:gdLst/>
            <a:ahLst/>
            <a:cxnLst/>
            <a:rect l="l" t="t" r="r" b="b"/>
            <a:pathLst>
              <a:path w="8640445" h="720090">
                <a:moveTo>
                  <a:pt x="0" y="719999"/>
                </a:moveTo>
                <a:lnTo>
                  <a:pt x="8639997" y="719999"/>
                </a:lnTo>
                <a:lnTo>
                  <a:pt x="8639997" y="0"/>
                </a:lnTo>
                <a:lnTo>
                  <a:pt x="0" y="0"/>
                </a:lnTo>
                <a:lnTo>
                  <a:pt x="0" y="719999"/>
                </a:lnTo>
                <a:close/>
              </a:path>
            </a:pathLst>
          </a:custGeom>
          <a:solidFill>
            <a:srgbClr val="FF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705" y="231463"/>
            <a:ext cx="8488680" cy="485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Fox MD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al.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(2005) The human brain is intrinsically organized into dynamic, anticorrelated  functional networks.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Proceedings of the National Academy of Science USA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102:</a:t>
            </a:r>
            <a:r>
              <a:rPr sz="1600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9673-9678.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3395" y="1723479"/>
            <a:ext cx="8915139" cy="4529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21" y="1136240"/>
            <a:ext cx="2776433" cy="4566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8701" y="105144"/>
            <a:ext cx="8640445" cy="720090"/>
          </a:xfrm>
          <a:custGeom>
            <a:avLst/>
            <a:gdLst/>
            <a:ahLst/>
            <a:cxnLst/>
            <a:rect l="l" t="t" r="r" b="b"/>
            <a:pathLst>
              <a:path w="8640445" h="720090">
                <a:moveTo>
                  <a:pt x="0" y="719999"/>
                </a:moveTo>
                <a:lnTo>
                  <a:pt x="8639997" y="719999"/>
                </a:lnTo>
                <a:lnTo>
                  <a:pt x="8639997" y="0"/>
                </a:lnTo>
                <a:lnTo>
                  <a:pt x="0" y="0"/>
                </a:lnTo>
                <a:lnTo>
                  <a:pt x="0" y="719999"/>
                </a:lnTo>
                <a:close/>
              </a:path>
            </a:pathLst>
          </a:custGeom>
          <a:solidFill>
            <a:srgbClr val="FF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7441" y="231463"/>
            <a:ext cx="8488680" cy="485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Fox MD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al.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(2005) The human brain is intrinsically organized into dynamic, anticorrelated  functional networks.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Proceedings of the National Academy of Science USA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102:</a:t>
            </a:r>
            <a:r>
              <a:rPr sz="1600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9673-9678.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4656" y="860153"/>
            <a:ext cx="8368088" cy="5900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29200"/>
            <a:ext cx="6553200" cy="1809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850" y="2343150"/>
            <a:ext cx="1924050" cy="95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0" y="1466850"/>
            <a:ext cx="325755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81600" y="2228850"/>
            <a:ext cx="3600450" cy="2381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67750" y="5467350"/>
            <a:ext cx="457200" cy="137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77000" y="6248400"/>
            <a:ext cx="628650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53200" y="6629400"/>
            <a:ext cx="552450" cy="571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0" y="2309812"/>
            <a:ext cx="2705100" cy="0"/>
          </a:xfrm>
          <a:custGeom>
            <a:avLst/>
            <a:gdLst/>
            <a:ahLst/>
            <a:cxnLst/>
            <a:rect l="l" t="t" r="r" b="b"/>
            <a:pathLst>
              <a:path w="2705100">
                <a:moveTo>
                  <a:pt x="0" y="0"/>
                </a:moveTo>
                <a:lnTo>
                  <a:pt x="2705100" y="0"/>
                </a:lnTo>
              </a:path>
            </a:pathLst>
          </a:custGeom>
          <a:ln w="47625">
            <a:solidFill>
              <a:srgbClr val="C3CF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5750" y="2324100"/>
            <a:ext cx="0" cy="1790700"/>
          </a:xfrm>
          <a:custGeom>
            <a:avLst/>
            <a:gdLst/>
            <a:ahLst/>
            <a:cxnLst/>
            <a:rect l="l" t="t" r="r" b="b"/>
            <a:pathLst>
              <a:path h="1790700">
                <a:moveTo>
                  <a:pt x="0" y="1790700"/>
                </a:moveTo>
                <a:lnTo>
                  <a:pt x="0" y="0"/>
                </a:lnTo>
              </a:path>
            </a:pathLst>
          </a:custGeom>
          <a:ln w="28575">
            <a:solidFill>
              <a:srgbClr val="ACB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6700" y="4090987"/>
            <a:ext cx="4724400" cy="0"/>
          </a:xfrm>
          <a:custGeom>
            <a:avLst/>
            <a:gdLst/>
            <a:ahLst/>
            <a:cxnLst/>
            <a:rect l="l" t="t" r="r" b="b"/>
            <a:pathLst>
              <a:path w="4724400">
                <a:moveTo>
                  <a:pt x="0" y="0"/>
                </a:moveTo>
                <a:lnTo>
                  <a:pt x="4724400" y="0"/>
                </a:lnTo>
              </a:path>
            </a:pathLst>
          </a:custGeom>
          <a:ln w="47625">
            <a:solidFill>
              <a:srgbClr val="97AF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81900" y="152400"/>
            <a:ext cx="1162050" cy="0"/>
          </a:xfrm>
          <a:custGeom>
            <a:avLst/>
            <a:gdLst/>
            <a:ahLst/>
            <a:cxnLst/>
            <a:rect l="l" t="t" r="r" b="b"/>
            <a:pathLst>
              <a:path w="1162050">
                <a:moveTo>
                  <a:pt x="0" y="0"/>
                </a:moveTo>
                <a:lnTo>
                  <a:pt x="1162050" y="0"/>
                </a:lnTo>
              </a:path>
            </a:pathLst>
          </a:custGeom>
          <a:ln w="57150">
            <a:solidFill>
              <a:srgbClr val="CFC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57762" y="2286000"/>
            <a:ext cx="0" cy="1828800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1828800"/>
                </a:moveTo>
                <a:lnTo>
                  <a:pt x="0" y="0"/>
                </a:lnTo>
              </a:path>
            </a:pathLst>
          </a:custGeom>
          <a:ln w="47625">
            <a:solidFill>
              <a:srgbClr val="AFBF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67487" y="4800600"/>
            <a:ext cx="0" cy="847725"/>
          </a:xfrm>
          <a:custGeom>
            <a:avLst/>
            <a:gdLst/>
            <a:ahLst/>
            <a:cxnLst/>
            <a:rect l="l" t="t" r="r" b="b"/>
            <a:pathLst>
              <a:path h="847725">
                <a:moveTo>
                  <a:pt x="0" y="847725"/>
                </a:moveTo>
                <a:lnTo>
                  <a:pt x="0" y="0"/>
                </a:lnTo>
              </a:path>
            </a:pathLst>
          </a:custGeom>
          <a:ln w="9525">
            <a:solidFill>
              <a:srgbClr val="BCB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14962" y="5848350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857250"/>
                </a:moveTo>
                <a:lnTo>
                  <a:pt x="0" y="0"/>
                </a:lnTo>
              </a:path>
            </a:pathLst>
          </a:custGeom>
          <a:ln w="9525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15000" y="6086475"/>
            <a:ext cx="0" cy="485775"/>
          </a:xfrm>
          <a:custGeom>
            <a:avLst/>
            <a:gdLst/>
            <a:ahLst/>
            <a:cxnLst/>
            <a:rect l="l" t="t" r="r" b="b"/>
            <a:pathLst>
              <a:path h="485775">
                <a:moveTo>
                  <a:pt x="0" y="485775"/>
                </a:moveTo>
                <a:lnTo>
                  <a:pt x="0" y="0"/>
                </a:lnTo>
              </a:path>
            </a:pathLst>
          </a:custGeom>
          <a:ln w="66675">
            <a:solidFill>
              <a:srgbClr val="346B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15025" y="619125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381000"/>
                </a:moveTo>
                <a:lnTo>
                  <a:pt x="0" y="0"/>
                </a:lnTo>
              </a:path>
            </a:pathLst>
          </a:custGeom>
          <a:ln w="85725">
            <a:solidFill>
              <a:srgbClr val="7C64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72100" y="6562725"/>
            <a:ext cx="1047750" cy="0"/>
          </a:xfrm>
          <a:custGeom>
            <a:avLst/>
            <a:gdLst/>
            <a:ahLst/>
            <a:cxnLst/>
            <a:rect l="l" t="t" r="r" b="b"/>
            <a:pathLst>
              <a:path w="1047750">
                <a:moveTo>
                  <a:pt x="0" y="0"/>
                </a:moveTo>
                <a:lnTo>
                  <a:pt x="1047750" y="0"/>
                </a:lnTo>
              </a:path>
            </a:pathLst>
          </a:custGeom>
          <a:ln w="9525">
            <a:solidFill>
              <a:srgbClr val="9083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62550" y="6734175"/>
            <a:ext cx="3600450" cy="123825"/>
          </a:xfrm>
          <a:custGeom>
            <a:avLst/>
            <a:gdLst/>
            <a:ahLst/>
            <a:cxnLst/>
            <a:rect l="l" t="t" r="r" b="b"/>
            <a:pathLst>
              <a:path w="3600450" h="123825">
                <a:moveTo>
                  <a:pt x="0" y="0"/>
                </a:moveTo>
                <a:lnTo>
                  <a:pt x="3600450" y="0"/>
                </a:lnTo>
                <a:lnTo>
                  <a:pt x="3600450" y="123825"/>
                </a:lnTo>
                <a:lnTo>
                  <a:pt x="0" y="123825"/>
                </a:lnTo>
                <a:lnTo>
                  <a:pt x="0" y="0"/>
                </a:lnTo>
                <a:close/>
              </a:path>
            </a:pathLst>
          </a:custGeom>
          <a:solidFill>
            <a:srgbClr val="5777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19825" y="1057275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825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85750" y="2790825"/>
            <a:ext cx="4672330" cy="1300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25">
              <a:lnSpc>
                <a:spcPct val="100000"/>
              </a:lnSpc>
            </a:pPr>
            <a:r>
              <a:rPr sz="900" spc="-55" dirty="0">
                <a:solidFill>
                  <a:srgbClr val="747475"/>
                </a:solidFill>
                <a:latin typeface="Times New Roman"/>
                <a:cs typeface="Times New Roman"/>
              </a:rPr>
              <a:t>Beha\•ioral/Cog</a:t>
            </a:r>
            <a:r>
              <a:rPr sz="900" spc="-55" dirty="0">
                <a:solidFill>
                  <a:srgbClr val="525252"/>
                </a:solidFill>
                <a:latin typeface="Times New Roman"/>
                <a:cs typeface="Times New Roman"/>
              </a:rPr>
              <a:t>niti</a:t>
            </a:r>
            <a:r>
              <a:rPr sz="900" spc="-55" dirty="0">
                <a:solidFill>
                  <a:srgbClr val="747475"/>
                </a:solidFill>
                <a:latin typeface="Times New Roman"/>
                <a:cs typeface="Times New Roman"/>
              </a:rPr>
              <a:t>ve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950">
              <a:latin typeface="Times New Roman"/>
              <a:cs typeface="Times New Roman"/>
            </a:endParaRPr>
          </a:p>
          <a:p>
            <a:pPr marL="47625" marR="53340">
              <a:lnSpc>
                <a:spcPts val="1950"/>
              </a:lnSpc>
            </a:pPr>
            <a:r>
              <a:rPr sz="1700" spc="-65" dirty="0">
                <a:solidFill>
                  <a:srgbClr val="525252"/>
                </a:solidFill>
                <a:latin typeface="Times New Roman"/>
                <a:cs typeface="Times New Roman"/>
              </a:rPr>
              <a:t>Selective </a:t>
            </a:r>
            <a:r>
              <a:rPr sz="1700" spc="-20" dirty="0">
                <a:solidFill>
                  <a:srgbClr val="525252"/>
                </a:solidFill>
                <a:latin typeface="Times New Roman"/>
                <a:cs typeface="Times New Roman"/>
              </a:rPr>
              <a:t>and </a:t>
            </a:r>
            <a:r>
              <a:rPr sz="1700" spc="-30" dirty="0">
                <a:solidFill>
                  <a:srgbClr val="424142"/>
                </a:solidFill>
                <a:latin typeface="Times New Roman"/>
                <a:cs typeface="Times New Roman"/>
              </a:rPr>
              <a:t>Invariant </a:t>
            </a:r>
            <a:r>
              <a:rPr sz="1700" spc="-65" dirty="0">
                <a:solidFill>
                  <a:srgbClr val="525252"/>
                </a:solidFill>
                <a:latin typeface="Times New Roman"/>
                <a:cs typeface="Times New Roman"/>
              </a:rPr>
              <a:t>Neural </a:t>
            </a:r>
            <a:r>
              <a:rPr sz="1700" spc="-55" dirty="0">
                <a:solidFill>
                  <a:srgbClr val="424142"/>
                </a:solidFill>
                <a:latin typeface="Times New Roman"/>
                <a:cs typeface="Times New Roman"/>
              </a:rPr>
              <a:t>Re</a:t>
            </a:r>
            <a:r>
              <a:rPr sz="1700" spc="-55" dirty="0">
                <a:solidFill>
                  <a:srgbClr val="626262"/>
                </a:solidFill>
                <a:latin typeface="Times New Roman"/>
                <a:cs typeface="Times New Roman"/>
              </a:rPr>
              <a:t>s</a:t>
            </a:r>
            <a:r>
              <a:rPr sz="1700" spc="-55" dirty="0">
                <a:solidFill>
                  <a:srgbClr val="424142"/>
                </a:solidFill>
                <a:latin typeface="Times New Roman"/>
                <a:cs typeface="Times New Roman"/>
              </a:rPr>
              <a:t>ponses </a:t>
            </a:r>
            <a:r>
              <a:rPr sz="1700" spc="-45" dirty="0">
                <a:solidFill>
                  <a:srgbClr val="525252"/>
                </a:solidFill>
                <a:latin typeface="Times New Roman"/>
                <a:cs typeface="Times New Roman"/>
              </a:rPr>
              <a:t>to </a:t>
            </a:r>
            <a:r>
              <a:rPr sz="1700" spc="-60" dirty="0">
                <a:solidFill>
                  <a:srgbClr val="525252"/>
                </a:solidFill>
                <a:latin typeface="Times New Roman"/>
                <a:cs typeface="Times New Roman"/>
              </a:rPr>
              <a:t>Spoken </a:t>
            </a:r>
            <a:r>
              <a:rPr sz="1700" spc="-20" dirty="0">
                <a:solidFill>
                  <a:srgbClr val="525252"/>
                </a:solidFill>
                <a:latin typeface="Times New Roman"/>
                <a:cs typeface="Times New Roman"/>
              </a:rPr>
              <a:t>and  </a:t>
            </a:r>
            <a:r>
              <a:rPr sz="1700" spc="-35" dirty="0">
                <a:solidFill>
                  <a:srgbClr val="525252"/>
                </a:solidFill>
                <a:latin typeface="Times New Roman"/>
                <a:cs typeface="Times New Roman"/>
              </a:rPr>
              <a:t>Written</a:t>
            </a:r>
            <a:r>
              <a:rPr sz="1700" spc="-80" dirty="0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525252"/>
                </a:solidFill>
                <a:latin typeface="Times New Roman"/>
                <a:cs typeface="Times New Roman"/>
              </a:rPr>
              <a:t>Narratives</a:t>
            </a:r>
            <a:endParaRPr sz="1700">
              <a:latin typeface="Times New Roman"/>
              <a:cs typeface="Times New Roman"/>
            </a:endParaRPr>
          </a:p>
          <a:p>
            <a:pPr marL="47625">
              <a:lnSpc>
                <a:spcPts val="1245"/>
              </a:lnSpc>
              <a:spcBef>
                <a:spcPts val="1485"/>
              </a:spcBef>
            </a:pPr>
            <a:r>
              <a:rPr sz="900" spc="-55" dirty="0">
                <a:solidFill>
                  <a:srgbClr val="626262"/>
                </a:solidFill>
                <a:latin typeface="Times New Roman"/>
                <a:cs typeface="Times New Roman"/>
              </a:rPr>
              <a:t>Mor</a:t>
            </a:r>
            <a:r>
              <a:rPr sz="900" spc="-85" dirty="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sz="900" spc="-60" dirty="0">
                <a:solidFill>
                  <a:srgbClr val="626262"/>
                </a:solidFill>
                <a:latin typeface="Times New Roman"/>
                <a:cs typeface="Times New Roman"/>
              </a:rPr>
              <a:t>Rtgev.</a:t>
            </a:r>
            <a:r>
              <a:rPr sz="900" spc="-60" dirty="0">
                <a:solidFill>
                  <a:srgbClr val="8C8C8C"/>
                </a:solidFill>
                <a:latin typeface="Times New Roman"/>
                <a:cs typeface="Times New Roman"/>
              </a:rPr>
              <a:t>•J:</a:t>
            </a:r>
            <a:r>
              <a:rPr sz="900" spc="-170" dirty="0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626262"/>
                </a:solidFill>
                <a:latin typeface="Times New Roman"/>
                <a:cs typeface="Times New Roman"/>
              </a:rPr>
              <a:t>Otristopher</a:t>
            </a:r>
            <a:r>
              <a:rPr sz="900" spc="-140" dirty="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sz="1050" spc="-20" dirty="0">
                <a:solidFill>
                  <a:srgbClr val="626262"/>
                </a:solidFill>
                <a:latin typeface="Times New Roman"/>
                <a:cs typeface="Times New Roman"/>
              </a:rPr>
              <a:t>J.</a:t>
            </a:r>
            <a:r>
              <a:rPr sz="900" spc="-20" dirty="0">
                <a:solidFill>
                  <a:srgbClr val="626262"/>
                </a:solidFill>
                <a:latin typeface="Times New Roman"/>
                <a:cs typeface="Times New Roman"/>
              </a:rPr>
              <a:t>Honey.</a:t>
            </a:r>
            <a:r>
              <a:rPr sz="825" spc="-30" baseline="15151" dirty="0">
                <a:solidFill>
                  <a:srgbClr val="8C8C8C"/>
                </a:solidFill>
                <a:latin typeface="Times New Roman"/>
                <a:cs typeface="Times New Roman"/>
              </a:rPr>
              <a:t>1</a:t>
            </a:r>
            <a:r>
              <a:rPr sz="600" spc="-20" dirty="0">
                <a:solidFill>
                  <a:srgbClr val="8C8C8C"/>
                </a:solidFill>
                <a:latin typeface="Times New Roman"/>
                <a:cs typeface="Times New Roman"/>
              </a:rPr>
              <a:t>.1</a:t>
            </a:r>
            <a:r>
              <a:rPr sz="900" spc="-20" dirty="0">
                <a:solidFill>
                  <a:srgbClr val="626262"/>
                </a:solidFill>
                <a:latin typeface="Times New Roman"/>
                <a:cs typeface="Times New Roman"/>
              </a:rPr>
              <a:t>ErnSimony.</a:t>
            </a:r>
            <a:r>
              <a:rPr sz="900" spc="-20" dirty="0">
                <a:solidFill>
                  <a:srgbClr val="8C8C8C"/>
                </a:solidFill>
                <a:latin typeface="Times New Roman"/>
                <a:cs typeface="Times New Roman"/>
              </a:rPr>
              <a:t>•J:</a:t>
            </a:r>
            <a:r>
              <a:rPr sz="900" spc="-170" dirty="0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747475"/>
                </a:solidFill>
                <a:latin typeface="Times New Roman"/>
                <a:cs typeface="Times New Roman"/>
              </a:rPr>
              <a:t>and</a:t>
            </a:r>
            <a:r>
              <a:rPr sz="900" spc="-110" dirty="0">
                <a:solidFill>
                  <a:srgbClr val="747475"/>
                </a:solidFill>
                <a:latin typeface="Times New Roman"/>
                <a:cs typeface="Times New Roman"/>
              </a:rPr>
              <a:t> </a:t>
            </a:r>
            <a:r>
              <a:rPr sz="900" spc="-50" dirty="0">
                <a:solidFill>
                  <a:srgbClr val="8C8C8C"/>
                </a:solidFill>
                <a:latin typeface="Times New Roman"/>
                <a:cs typeface="Times New Roman"/>
              </a:rPr>
              <a:t>U</a:t>
            </a:r>
            <a:r>
              <a:rPr sz="900" spc="-50" dirty="0">
                <a:solidFill>
                  <a:srgbClr val="626262"/>
                </a:solidFill>
                <a:latin typeface="Times New Roman"/>
                <a:cs typeface="Times New Roman"/>
              </a:rPr>
              <a:t>ri</a:t>
            </a:r>
            <a:r>
              <a:rPr sz="900" spc="-65" dirty="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sz="900" spc="-50" dirty="0">
                <a:solidFill>
                  <a:srgbClr val="626262"/>
                </a:solidFill>
                <a:latin typeface="Times New Roman"/>
                <a:cs typeface="Times New Roman"/>
              </a:rPr>
              <a:t>Hasson</a:t>
            </a:r>
            <a:r>
              <a:rPr sz="900" spc="-135" dirty="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sz="825" baseline="20202" dirty="0">
                <a:solidFill>
                  <a:srgbClr val="8C8C8C"/>
                </a:solidFill>
                <a:latin typeface="Times New Roman"/>
                <a:cs typeface="Times New Roman"/>
              </a:rPr>
              <a:t>1</a:t>
            </a:r>
            <a:r>
              <a:rPr sz="700" dirty="0">
                <a:solidFill>
                  <a:srgbClr val="8C8C8C"/>
                </a:solidFill>
                <a:latin typeface="Times New Roman"/>
                <a:cs typeface="Times New Roman"/>
              </a:rPr>
              <a:t>.t</a:t>
            </a:r>
            <a:endParaRPr sz="700">
              <a:latin typeface="Times New Roman"/>
              <a:cs typeface="Times New Roman"/>
            </a:endParaRPr>
          </a:p>
          <a:p>
            <a:pPr marL="24130">
              <a:lnSpc>
                <a:spcPts val="940"/>
              </a:lnSpc>
            </a:pPr>
            <a:r>
              <a:rPr sz="700" spc="-15" dirty="0">
                <a:solidFill>
                  <a:srgbClr val="A1A1A1"/>
                </a:solidFill>
                <a:latin typeface="Times New Roman"/>
                <a:cs typeface="Times New Roman"/>
              </a:rPr>
              <a:t>'DcJNrtmm</a:t>
            </a:r>
            <a:r>
              <a:rPr sz="700" spc="-15" dirty="0">
                <a:solidFill>
                  <a:srgbClr val="626262"/>
                </a:solidFill>
                <a:latin typeface="Times New Roman"/>
                <a:cs typeface="Times New Roman"/>
              </a:rPr>
              <a:t>l</a:t>
            </a:r>
            <a:r>
              <a:rPr sz="700" spc="-110" dirty="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sz="800" i="1" spc="-20" dirty="0">
                <a:solidFill>
                  <a:srgbClr val="8C8C8C"/>
                </a:solidFill>
                <a:latin typeface="Arial"/>
                <a:cs typeface="Arial"/>
              </a:rPr>
              <a:t>ol</a:t>
            </a:r>
            <a:r>
              <a:rPr sz="800" i="1" spc="-180" dirty="0">
                <a:solidFill>
                  <a:srgbClr val="8C8C8C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8C8C8C"/>
                </a:solidFill>
                <a:latin typeface="Times New Roman"/>
                <a:cs typeface="Times New Roman"/>
              </a:rPr>
              <a:t>Psythologr</a:t>
            </a:r>
            <a:r>
              <a:rPr sz="700" spc="-105" dirty="0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sz="700" spc="-25" dirty="0">
                <a:solidFill>
                  <a:srgbClr val="8C8C8C"/>
                </a:solidFill>
                <a:latin typeface="Times New Roman"/>
                <a:cs typeface="Times New Roman"/>
              </a:rPr>
              <a:t>and</a:t>
            </a:r>
            <a:r>
              <a:rPr sz="700" spc="-25" dirty="0">
                <a:solidFill>
                  <a:srgbClr val="A1A1A1"/>
                </a:solidFill>
                <a:latin typeface="Times New Roman"/>
                <a:cs typeface="Times New Roman"/>
              </a:rPr>
              <a:t>:Pri.nuton</a:t>
            </a:r>
            <a:r>
              <a:rPr sz="700" spc="-110" dirty="0">
                <a:solidFill>
                  <a:srgbClr val="A1A1A1"/>
                </a:solidFill>
                <a:latin typeface="Times New Roman"/>
                <a:cs typeface="Times New Roman"/>
              </a:rPr>
              <a:t> </a:t>
            </a:r>
            <a:r>
              <a:rPr sz="700" spc="-30" dirty="0">
                <a:solidFill>
                  <a:srgbClr val="8C8C8C"/>
                </a:solidFill>
                <a:latin typeface="Times New Roman"/>
                <a:cs typeface="Times New Roman"/>
              </a:rPr>
              <a:t>Neu/'Olatni:e</a:t>
            </a:r>
            <a:r>
              <a:rPr sz="700" spc="-70" dirty="0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sz="700" spc="-15" dirty="0">
                <a:solidFill>
                  <a:srgbClr val="8C8C8C"/>
                </a:solidFill>
                <a:latin typeface="Times New Roman"/>
                <a:cs typeface="Times New Roman"/>
              </a:rPr>
              <a:t>lnstih1tt,Princeton</a:t>
            </a:r>
            <a:r>
              <a:rPr sz="700" spc="-75" dirty="0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sz="700" spc="-35" dirty="0">
                <a:solidFill>
                  <a:srgbClr val="8C8C8C"/>
                </a:solidFill>
                <a:latin typeface="Times New Roman"/>
                <a:cs typeface="Times New Roman"/>
              </a:rPr>
              <a:t>University,</a:t>
            </a:r>
            <a:r>
              <a:rPr sz="700" spc="-85" dirty="0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sz="700" spc="-30" dirty="0">
                <a:solidFill>
                  <a:srgbClr val="8C8C8C"/>
                </a:solidFill>
                <a:latin typeface="Times New Roman"/>
                <a:cs typeface="Times New Roman"/>
              </a:rPr>
              <a:t>Pri.nuton.,</a:t>
            </a:r>
            <a:r>
              <a:rPr sz="700" spc="-130" dirty="0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sz="700" spc="-55" dirty="0">
                <a:solidFill>
                  <a:srgbClr val="8C8C8C"/>
                </a:solidFill>
                <a:latin typeface="Times New Roman"/>
                <a:cs typeface="Times New Roman"/>
              </a:rPr>
              <a:t>N,:w</a:t>
            </a:r>
            <a:r>
              <a:rPr sz="700" spc="-125" dirty="0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sz="700" spc="-15" dirty="0">
                <a:solidFill>
                  <a:srgbClr val="8C8C8C"/>
                </a:solidFill>
                <a:latin typeface="Arial"/>
                <a:cs typeface="Arial"/>
              </a:rPr>
              <a:t>Jcnty</a:t>
            </a:r>
            <a:r>
              <a:rPr sz="700" spc="-155" dirty="0">
                <a:solidFill>
                  <a:srgbClr val="8C8C8C"/>
                </a:solidFill>
                <a:latin typeface="Arial"/>
                <a:cs typeface="Arial"/>
              </a:rPr>
              <a:t> </a:t>
            </a:r>
            <a:r>
              <a:rPr sz="700" spc="-35" dirty="0">
                <a:solidFill>
                  <a:srgbClr val="8C8C8C"/>
                </a:solidFill>
                <a:latin typeface="Times New Roman"/>
                <a:cs typeface="Times New Roman"/>
              </a:rPr>
              <a:t>08540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26200" y="139700"/>
            <a:ext cx="110617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solidFill>
                  <a:srgbClr val="525252"/>
                </a:solidFill>
                <a:latin typeface="Times New Roman"/>
                <a:cs typeface="Times New Roman"/>
              </a:rPr>
              <a:t>Modality</a:t>
            </a:r>
            <a:r>
              <a:rPr sz="1000" spc="-30" dirty="0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sz="1000" spc="90" dirty="0">
                <a:solidFill>
                  <a:srgbClr val="626262"/>
                </a:solidFill>
                <a:latin typeface="Times New Roman"/>
                <a:cs typeface="Times New Roman"/>
              </a:rPr>
              <a:t>innrlanc•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54625" y="279400"/>
            <a:ext cx="11176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0" dirty="0">
                <a:solidFill>
                  <a:srgbClr val="424142"/>
                </a:solidFill>
                <a:latin typeface="Times New Roman"/>
                <a:cs typeface="Times New Roman"/>
              </a:rPr>
              <a:t>A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40725" y="400050"/>
            <a:ext cx="28384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35" dirty="0">
                <a:solidFill>
                  <a:srgbClr val="8C8C8C"/>
                </a:solidFill>
                <a:latin typeface="Times New Roman"/>
                <a:cs typeface="Times New Roman"/>
              </a:rPr>
              <a:t>r-&lt;J.</a:t>
            </a:r>
            <a:r>
              <a:rPr sz="750" spc="-114" dirty="0">
                <a:solidFill>
                  <a:srgbClr val="8C8C8C"/>
                </a:solidFill>
                <a:latin typeface="Times New Roman"/>
                <a:cs typeface="Times New Roman"/>
              </a:rPr>
              <a:t>4</a:t>
            </a:r>
            <a:r>
              <a:rPr sz="750" spc="155" dirty="0">
                <a:solidFill>
                  <a:srgbClr val="8C8C8C"/>
                </a:solidFill>
                <a:latin typeface="Times New Roman"/>
                <a:cs typeface="Times New Roman"/>
              </a:rPr>
              <a:t>7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59400" y="368300"/>
            <a:ext cx="676910" cy="805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65"/>
              </a:lnSpc>
            </a:pPr>
            <a:r>
              <a:rPr sz="1000" spc="300" dirty="0">
                <a:solidFill>
                  <a:srgbClr val="A1A1A1"/>
                </a:solidFill>
                <a:latin typeface="Arial"/>
                <a:cs typeface="Arial"/>
              </a:rPr>
              <a:t>, </a:t>
            </a:r>
            <a:r>
              <a:rPr sz="1000" spc="5" dirty="0">
                <a:solidFill>
                  <a:srgbClr val="525252"/>
                </a:solidFill>
                <a:latin typeface="Arial"/>
                <a:cs typeface="Arial"/>
              </a:rPr>
              <a:t>l</a:t>
            </a:r>
            <a:r>
              <a:rPr sz="1000" spc="5" dirty="0">
                <a:solidFill>
                  <a:srgbClr val="8C8C8C"/>
                </a:solidFill>
                <a:latin typeface="Arial"/>
                <a:cs typeface="Arial"/>
              </a:rPr>
              <a:t>eft</a:t>
            </a:r>
            <a:r>
              <a:rPr sz="1000" spc="55" dirty="0">
                <a:solidFill>
                  <a:srgbClr val="8C8C8C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747475"/>
                </a:solidFill>
                <a:latin typeface="Arial"/>
                <a:cs typeface="Arial"/>
              </a:rPr>
              <a:t>pSTG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5500"/>
              </a:lnSpc>
            </a:pPr>
            <a:r>
              <a:rPr sz="4950" i="1" spc="-1190" dirty="0">
                <a:solidFill>
                  <a:srgbClr val="B3B3B3"/>
                </a:solidFill>
                <a:latin typeface="Times New Roman"/>
                <a:cs typeface="Times New Roman"/>
              </a:rPr>
              <a:t>:</a:t>
            </a:r>
            <a:endParaRPr sz="49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21550" y="409575"/>
            <a:ext cx="422275" cy="764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50" i="1" spc="-3135" dirty="0">
                <a:solidFill>
                  <a:srgbClr val="8E7569"/>
                </a:solidFill>
                <a:latin typeface="Times New Roman"/>
                <a:cs typeface="Times New Roman"/>
              </a:rPr>
              <a:t>@W</a:t>
            </a:r>
            <a:endParaRPr sz="49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59400" y="1181100"/>
            <a:ext cx="111760" cy="8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204" dirty="0">
                <a:solidFill>
                  <a:srgbClr val="B3B3B3"/>
                </a:solidFill>
                <a:latin typeface="Times New Roman"/>
                <a:cs typeface="Times New Roman"/>
              </a:rPr>
              <a:t>),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59475" y="1047750"/>
            <a:ext cx="99695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85" dirty="0">
                <a:solidFill>
                  <a:srgbClr val="B3B3B3"/>
                </a:solidFill>
                <a:latin typeface="Times New Roman"/>
                <a:cs typeface="Times New Roman"/>
              </a:rPr>
              <a:t>,.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550025" y="1073150"/>
            <a:ext cx="11811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5" dirty="0">
                <a:solidFill>
                  <a:srgbClr val="8C8C8C"/>
                </a:solidFill>
                <a:latin typeface="Arial"/>
                <a:cs typeface="Arial"/>
              </a:rPr>
              <a:t>"</a:t>
            </a:r>
            <a:r>
              <a:rPr sz="1300" spc="30" dirty="0">
                <a:solidFill>
                  <a:srgbClr val="B3B3B3"/>
                </a:solidFill>
                <a:latin typeface="Arial"/>
                <a:cs typeface="Arial"/>
              </a:rPr>
              <a:t>'</a:t>
            </a:r>
            <a:endParaRPr sz="13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188200" y="863600"/>
            <a:ext cx="675005" cy="461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45465" algn="l"/>
              </a:tabLst>
            </a:pPr>
            <a:r>
              <a:rPr sz="2850" spc="-220" dirty="0">
                <a:solidFill>
                  <a:srgbClr val="B3B3B3"/>
                </a:solidFill>
                <a:latin typeface="Arial"/>
                <a:cs typeface="Arial"/>
              </a:rPr>
              <a:t>·	</a:t>
            </a:r>
            <a:r>
              <a:rPr sz="2950" spc="-285" dirty="0">
                <a:solidFill>
                  <a:srgbClr val="A1A1A1"/>
                </a:solidFill>
                <a:latin typeface="Times New Roman"/>
                <a:cs typeface="Times New Roman"/>
              </a:rPr>
              <a:t>..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40375" y="1206500"/>
            <a:ext cx="5568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70" dirty="0">
                <a:solidFill>
                  <a:srgbClr val="8C8C8C"/>
                </a:solidFill>
                <a:latin typeface="Arial"/>
                <a:cs typeface="Arial"/>
              </a:rPr>
              <a:t>Precu</a:t>
            </a:r>
            <a:r>
              <a:rPr sz="1000" spc="-135" dirty="0">
                <a:solidFill>
                  <a:srgbClr val="8C8C8C"/>
                </a:solidFill>
                <a:latin typeface="Arial"/>
                <a:cs typeface="Arial"/>
              </a:rPr>
              <a:t>n</a:t>
            </a:r>
            <a:r>
              <a:rPr sz="1000" spc="-40" dirty="0">
                <a:solidFill>
                  <a:srgbClr val="8C8C8C"/>
                </a:solidFill>
                <a:latin typeface="Arial"/>
                <a:cs typeface="Arial"/>
              </a:rPr>
              <a:t>e</a:t>
            </a:r>
            <a:r>
              <a:rPr sz="1000" spc="-110" dirty="0">
                <a:solidFill>
                  <a:srgbClr val="8C8C8C"/>
                </a:solidFill>
                <a:latin typeface="Arial"/>
                <a:cs typeface="Arial"/>
              </a:rPr>
              <a:t>u</a:t>
            </a:r>
            <a:r>
              <a:rPr sz="1000" spc="10" dirty="0">
                <a:solidFill>
                  <a:srgbClr val="8C8C8C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12150" y="1079500"/>
            <a:ext cx="321310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50" spc="-120" dirty="0">
                <a:solidFill>
                  <a:srgbClr val="B3B3B3"/>
                </a:solidFill>
                <a:latin typeface="Times New Roman"/>
                <a:cs typeface="Times New Roman"/>
              </a:rPr>
              <a:t>""</a:t>
            </a:r>
            <a:endParaRPr sz="1250">
              <a:latin typeface="Times New Roman"/>
              <a:cs typeface="Times New Roman"/>
            </a:endParaRPr>
          </a:p>
          <a:p>
            <a:pPr marL="41275">
              <a:lnSpc>
                <a:spcPts val="705"/>
              </a:lnSpc>
            </a:pPr>
            <a:r>
              <a:rPr sz="650" spc="385" dirty="0">
                <a:solidFill>
                  <a:srgbClr val="A1A1A1"/>
                </a:solidFill>
                <a:latin typeface="Arial"/>
                <a:cs typeface="Arial"/>
              </a:rPr>
              <a:t>M</a:t>
            </a:r>
            <a:r>
              <a:rPr sz="650" spc="-75" dirty="0">
                <a:solidFill>
                  <a:srgbClr val="A1A1A1"/>
                </a:solidFill>
                <a:latin typeface="Arial"/>
                <a:cs typeface="Arial"/>
              </a:rPr>
              <a:t>l</a:t>
            </a:r>
            <a:r>
              <a:rPr sz="650" spc="690" dirty="0">
                <a:solidFill>
                  <a:srgbClr val="A1A1A1"/>
                </a:solidFill>
                <a:latin typeface="Arial"/>
                <a:cs typeface="Arial"/>
              </a:rPr>
              <a:t>$</a:t>
            </a:r>
            <a:endParaRPr sz="6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40350" y="1549400"/>
            <a:ext cx="92710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20" dirty="0">
                <a:solidFill>
                  <a:srgbClr val="B3B3B3"/>
                </a:solidFill>
                <a:latin typeface="Times New Roman"/>
                <a:cs typeface="Times New Roman"/>
              </a:rPr>
              <a:t>•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59400" y="1854200"/>
            <a:ext cx="13208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85" dirty="0">
                <a:solidFill>
                  <a:srgbClr val="B3B3B3"/>
                </a:solidFill>
                <a:latin typeface="Arial"/>
                <a:cs typeface="Arial"/>
              </a:rPr>
              <a:t>,</a:t>
            </a:r>
            <a:r>
              <a:rPr sz="1300" spc="20" dirty="0">
                <a:solidFill>
                  <a:srgbClr val="B3B3B3"/>
                </a:solidFill>
                <a:latin typeface="Arial"/>
                <a:cs typeface="Arial"/>
              </a:rPr>
              <a:t>,</a:t>
            </a:r>
            <a:endParaRPr sz="13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59475" y="1939925"/>
            <a:ext cx="10541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225" dirty="0">
                <a:solidFill>
                  <a:srgbClr val="B3B3B3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435725" y="1854200"/>
            <a:ext cx="815340" cy="32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4015" algn="l"/>
              </a:tabLst>
            </a:pPr>
            <a:r>
              <a:rPr sz="1725" u="sng" spc="-7" baseline="9661" dirty="0">
                <a:solidFill>
                  <a:srgbClr val="B3B3B3"/>
                </a:solidFill>
                <a:latin typeface="Arial"/>
                <a:cs typeface="Arial"/>
              </a:rPr>
              <a:t>  </a:t>
            </a:r>
            <a:r>
              <a:rPr sz="1725" u="sng" spc="-60" baseline="9661" dirty="0">
                <a:solidFill>
                  <a:srgbClr val="B3B3B3"/>
                </a:solidFill>
                <a:latin typeface="Arial"/>
                <a:cs typeface="Arial"/>
              </a:rPr>
              <a:t> </a:t>
            </a:r>
            <a:r>
              <a:rPr sz="2050" spc="-425" dirty="0">
                <a:solidFill>
                  <a:srgbClr val="A1A1A1"/>
                </a:solidFill>
                <a:latin typeface="Arial"/>
                <a:cs typeface="Arial"/>
              </a:rPr>
              <a:t>.</a:t>
            </a:r>
            <a:r>
              <a:rPr sz="2050" spc="-275" dirty="0">
                <a:solidFill>
                  <a:srgbClr val="A1A1A1"/>
                </a:solidFill>
                <a:latin typeface="Arial"/>
                <a:cs typeface="Arial"/>
              </a:rPr>
              <a:t>.</a:t>
            </a:r>
            <a:r>
              <a:rPr sz="1200" spc="50" dirty="0">
                <a:solidFill>
                  <a:srgbClr val="A1A1A1"/>
                </a:solidFill>
                <a:latin typeface="Arial"/>
                <a:cs typeface="Arial"/>
              </a:rPr>
              <a:t>,</a:t>
            </a:r>
            <a:r>
              <a:rPr sz="1200" dirty="0">
                <a:solidFill>
                  <a:srgbClr val="A1A1A1"/>
                </a:solidFill>
                <a:latin typeface="Arial"/>
                <a:cs typeface="Arial"/>
              </a:rPr>
              <a:t>	</a:t>
            </a:r>
            <a:r>
              <a:rPr sz="1700" spc="-220" dirty="0">
                <a:solidFill>
                  <a:srgbClr val="A1A1A1"/>
                </a:solidFill>
                <a:latin typeface="Arial"/>
                <a:cs typeface="Arial"/>
              </a:rPr>
              <a:t>"""""</a:t>
            </a:r>
            <a:r>
              <a:rPr sz="1700" dirty="0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sz="1700" spc="-175" dirty="0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sz="1300" spc="-100" dirty="0">
                <a:solidFill>
                  <a:srgbClr val="B3B3B3"/>
                </a:solidFill>
                <a:latin typeface="Arial"/>
                <a:cs typeface="Arial"/>
              </a:rPr>
              <a:t>"''</a:t>
            </a:r>
            <a:endParaRPr sz="13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407150" y="2076450"/>
            <a:ext cx="104965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59765" algn="l"/>
              </a:tabLst>
            </a:pPr>
            <a:r>
              <a:rPr sz="900" spc="85" dirty="0">
                <a:solidFill>
                  <a:srgbClr val="C8908E"/>
                </a:solidFill>
                <a:latin typeface="Times New Roman"/>
                <a:cs typeface="Times New Roman"/>
              </a:rPr>
              <a:t>Sp</a:t>
            </a:r>
            <a:r>
              <a:rPr sz="900" dirty="0">
                <a:solidFill>
                  <a:srgbClr val="C8908E"/>
                </a:solidFill>
                <a:latin typeface="Times New Roman"/>
                <a:cs typeface="Times New Roman"/>
              </a:rPr>
              <a:t>o</a:t>
            </a:r>
            <a:r>
              <a:rPr sz="900" spc="-5" dirty="0">
                <a:solidFill>
                  <a:srgbClr val="C17777"/>
                </a:solidFill>
                <a:latin typeface="Times New Roman"/>
                <a:cs typeface="Times New Roman"/>
              </a:rPr>
              <a:t>k</a:t>
            </a:r>
            <a:r>
              <a:rPr sz="900" spc="75" dirty="0">
                <a:solidFill>
                  <a:srgbClr val="C8908E"/>
                </a:solidFill>
                <a:latin typeface="Times New Roman"/>
                <a:cs typeface="Times New Roman"/>
              </a:rPr>
              <a:t>en</a:t>
            </a:r>
            <a:r>
              <a:rPr sz="900" dirty="0">
                <a:solidFill>
                  <a:srgbClr val="C8908E"/>
                </a:solidFill>
                <a:latin typeface="Times New Roman"/>
                <a:cs typeface="Times New Roman"/>
              </a:rPr>
              <a:t>	</a:t>
            </a:r>
            <a:r>
              <a:rPr sz="900" spc="30" dirty="0">
                <a:solidFill>
                  <a:srgbClr val="8C8C8C"/>
                </a:solidFill>
                <a:latin typeface="Times New Roman"/>
                <a:cs typeface="Times New Roman"/>
              </a:rPr>
              <a:t>Written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312150" y="1679575"/>
            <a:ext cx="147955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50" spc="-370" dirty="0">
                <a:solidFill>
                  <a:srgbClr val="B3B3B3"/>
                </a:solidFill>
                <a:latin typeface="Arial"/>
                <a:cs typeface="Arial"/>
              </a:rPr>
              <a:t>..</a:t>
            </a:r>
            <a:endParaRPr sz="30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54625" y="2266950"/>
            <a:ext cx="10922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5" dirty="0">
                <a:solidFill>
                  <a:srgbClr val="525252"/>
                </a:solidFill>
                <a:latin typeface="Times New Roman"/>
                <a:cs typeface="Times New Roman"/>
              </a:rPr>
              <a:t>B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254625" y="4518025"/>
            <a:ext cx="113664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5" dirty="0">
                <a:solidFill>
                  <a:srgbClr val="626262"/>
                </a:solidFill>
                <a:latin typeface="Times New Roman"/>
                <a:cs typeface="Times New Roman"/>
              </a:rPr>
              <a:t>c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321300" y="4683125"/>
            <a:ext cx="49212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 indent="-113664">
              <a:lnSpc>
                <a:spcPct val="100000"/>
              </a:lnSpc>
              <a:buClr>
                <a:srgbClr val="B3B3B3"/>
              </a:buClr>
              <a:buChar char="•"/>
              <a:tabLst>
                <a:tab pos="127000" algn="l"/>
              </a:tabLst>
            </a:pPr>
            <a:r>
              <a:rPr sz="1000" spc="-75" dirty="0">
                <a:solidFill>
                  <a:srgbClr val="525252"/>
                </a:solidFill>
                <a:latin typeface="Arial"/>
                <a:cs typeface="Arial"/>
              </a:rPr>
              <a:t>l</a:t>
            </a:r>
            <a:r>
              <a:rPr sz="1000" spc="10" dirty="0">
                <a:solidFill>
                  <a:srgbClr val="8C8C8C"/>
                </a:solidFill>
                <a:latin typeface="Arial"/>
                <a:cs typeface="Arial"/>
              </a:rPr>
              <a:t>eft</a:t>
            </a:r>
            <a:r>
              <a:rPr sz="1000" spc="-85" dirty="0">
                <a:solidFill>
                  <a:srgbClr val="8C8C8C"/>
                </a:solidFill>
                <a:latin typeface="Arial"/>
                <a:cs typeface="Arial"/>
              </a:rPr>
              <a:t> </a:t>
            </a:r>
            <a:r>
              <a:rPr sz="950" spc="-90" dirty="0">
                <a:solidFill>
                  <a:srgbClr val="747475"/>
                </a:solidFill>
                <a:latin typeface="Times New Roman"/>
                <a:cs typeface="Times New Roman"/>
              </a:rPr>
              <a:t>IFG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473825" y="4683125"/>
            <a:ext cx="59944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75" dirty="0">
                <a:solidFill>
                  <a:srgbClr val="B3B3B3"/>
                </a:solidFill>
                <a:latin typeface="Arial"/>
                <a:cs typeface="Arial"/>
              </a:rPr>
              <a:t>•</a:t>
            </a:r>
            <a:r>
              <a:rPr sz="1000" spc="-300" dirty="0">
                <a:solidFill>
                  <a:srgbClr val="8C8C8C"/>
                </a:solidFill>
                <a:latin typeface="Arial"/>
                <a:cs typeface="Arial"/>
              </a:rPr>
              <a:t>l</a:t>
            </a:r>
            <a:r>
              <a:rPr sz="1000" spc="-15" dirty="0">
                <a:solidFill>
                  <a:srgbClr val="8C8C8C"/>
                </a:solidFill>
                <a:latin typeface="Arial"/>
                <a:cs typeface="Arial"/>
              </a:rPr>
              <a:t>eft</a:t>
            </a:r>
            <a:r>
              <a:rPr sz="1000" spc="-80" dirty="0">
                <a:solidFill>
                  <a:srgbClr val="8C8C8C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8C8C8C"/>
                </a:solidFill>
                <a:latin typeface="Arial"/>
                <a:cs typeface="Arial"/>
              </a:rPr>
              <a:t>p</a:t>
            </a:r>
            <a:r>
              <a:rPr sz="1000" spc="-220" dirty="0">
                <a:solidFill>
                  <a:srgbClr val="8C8C8C"/>
                </a:solidFill>
                <a:latin typeface="Arial"/>
                <a:cs typeface="Arial"/>
              </a:rPr>
              <a:t>S</a:t>
            </a:r>
            <a:r>
              <a:rPr sz="1000" spc="-90" dirty="0">
                <a:solidFill>
                  <a:srgbClr val="8C8C8C"/>
                </a:solidFill>
                <a:latin typeface="Arial"/>
                <a:cs typeface="Arial"/>
              </a:rPr>
              <a:t>TG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607300" y="4683125"/>
            <a:ext cx="66992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buClr>
                <a:srgbClr val="A1A1A1"/>
              </a:buClr>
              <a:buChar char="•"/>
              <a:tabLst>
                <a:tab pos="127000" algn="l"/>
              </a:tabLst>
            </a:pPr>
            <a:r>
              <a:rPr sz="1000" spc="-35" dirty="0">
                <a:solidFill>
                  <a:srgbClr val="8C8C8C"/>
                </a:solidFill>
                <a:latin typeface="Arial"/>
                <a:cs typeface="Arial"/>
              </a:rPr>
              <a:t>p</a:t>
            </a:r>
            <a:r>
              <a:rPr sz="1000" spc="-35" dirty="0">
                <a:solidFill>
                  <a:srgbClr val="626262"/>
                </a:solidFill>
                <a:latin typeface="Arial"/>
                <a:cs typeface="Arial"/>
              </a:rPr>
              <a:t>r</a:t>
            </a:r>
            <a:r>
              <a:rPr sz="1000" spc="-55" dirty="0">
                <a:solidFill>
                  <a:srgbClr val="8C8C8C"/>
                </a:solidFill>
                <a:latin typeface="Arial"/>
                <a:cs typeface="Arial"/>
              </a:rPr>
              <a:t>ecune</a:t>
            </a:r>
            <a:r>
              <a:rPr sz="1000" spc="-90" dirty="0">
                <a:solidFill>
                  <a:srgbClr val="8C8C8C"/>
                </a:solidFill>
                <a:latin typeface="Arial"/>
                <a:cs typeface="Arial"/>
              </a:rPr>
              <a:t>u</a:t>
            </a:r>
            <a:r>
              <a:rPr sz="1000" spc="-75" dirty="0">
                <a:solidFill>
                  <a:srgbClr val="8C8C8C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473825" y="4835525"/>
            <a:ext cx="9144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14" dirty="0">
                <a:solidFill>
                  <a:srgbClr val="B3B3B3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607300" y="4635500"/>
            <a:ext cx="15557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330" dirty="0">
                <a:solidFill>
                  <a:srgbClr val="A1A1A1"/>
                </a:solidFill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797675" y="4791075"/>
            <a:ext cx="1504950" cy="896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45515" algn="l"/>
              </a:tabLst>
            </a:pPr>
            <a:r>
              <a:rPr sz="5850" spc="-955" dirty="0">
                <a:solidFill>
                  <a:srgbClr val="526244"/>
                </a:solidFill>
                <a:latin typeface="Arial"/>
                <a:cs typeface="Arial"/>
              </a:rPr>
              <a:t>Lt	</a:t>
            </a:r>
            <a:r>
              <a:rPr sz="5850" spc="-1080" dirty="0">
                <a:solidFill>
                  <a:srgbClr val="74543F"/>
                </a:solidFill>
                <a:latin typeface="Arial"/>
                <a:cs typeface="Arial"/>
              </a:rPr>
              <a:t>U</a:t>
            </a:r>
            <a:r>
              <a:rPr sz="5650" spc="-425" dirty="0">
                <a:solidFill>
                  <a:srgbClr val="74543F"/>
                </a:solidFill>
                <a:latin typeface="Arial"/>
                <a:cs typeface="Arial"/>
              </a:rPr>
              <a:t>I</a:t>
            </a:r>
            <a:endParaRPr sz="56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559800" y="5349875"/>
            <a:ext cx="64769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95" dirty="0">
                <a:solidFill>
                  <a:srgbClr val="D3D3D3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312150" y="5133975"/>
            <a:ext cx="281940" cy="760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50" spc="-1140" dirty="0">
                <a:solidFill>
                  <a:srgbClr val="8C8C8C"/>
                </a:solidFill>
                <a:latin typeface="Arial"/>
                <a:cs typeface="Arial"/>
              </a:rPr>
              <a:t>---</a:t>
            </a:r>
            <a:endParaRPr sz="49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473825" y="5451475"/>
            <a:ext cx="93980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204" dirty="0">
                <a:solidFill>
                  <a:srgbClr val="A1A1A1"/>
                </a:solidFill>
                <a:latin typeface="Arial"/>
                <a:cs typeface="Arial"/>
              </a:rPr>
              <a:t>..</a:t>
            </a:r>
            <a:endParaRPr sz="17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321300" y="5730875"/>
            <a:ext cx="102870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buClr>
                <a:srgbClr val="B3B3B3"/>
              </a:buClr>
              <a:buChar char="•"/>
              <a:tabLst>
                <a:tab pos="127000" algn="l"/>
              </a:tabLst>
            </a:pPr>
            <a:r>
              <a:rPr sz="1000" dirty="0">
                <a:solidFill>
                  <a:srgbClr val="525252"/>
                </a:solidFill>
                <a:latin typeface="Arial"/>
                <a:cs typeface="Arial"/>
              </a:rPr>
              <a:t>l</a:t>
            </a:r>
            <a:r>
              <a:rPr sz="1000" spc="-15" dirty="0">
                <a:solidFill>
                  <a:srgbClr val="8C8C8C"/>
                </a:solidFill>
                <a:latin typeface="Arial"/>
                <a:cs typeface="Arial"/>
              </a:rPr>
              <a:t>eft</a:t>
            </a:r>
            <a:r>
              <a:rPr sz="1000" spc="-80" dirty="0">
                <a:solidFill>
                  <a:srgbClr val="8C8C8C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8C8C8C"/>
                </a:solidFill>
                <a:latin typeface="Arial"/>
                <a:cs typeface="Arial"/>
              </a:rPr>
              <a:t>ang</a:t>
            </a:r>
            <a:r>
              <a:rPr sz="1000" spc="-400" dirty="0">
                <a:solidFill>
                  <a:srgbClr val="8C8C8C"/>
                </a:solidFill>
                <a:latin typeface="Arial"/>
                <a:cs typeface="Arial"/>
              </a:rPr>
              <a:t>u</a:t>
            </a:r>
            <a:r>
              <a:rPr sz="1000" spc="-300" dirty="0">
                <a:solidFill>
                  <a:srgbClr val="8C8C8C"/>
                </a:solidFill>
                <a:latin typeface="Arial"/>
                <a:cs typeface="Arial"/>
              </a:rPr>
              <a:t>l</a:t>
            </a:r>
            <a:r>
              <a:rPr sz="1000" spc="-35" dirty="0">
                <a:solidFill>
                  <a:srgbClr val="8C8C8C"/>
                </a:solidFill>
                <a:latin typeface="Arial"/>
                <a:cs typeface="Arial"/>
              </a:rPr>
              <a:t>ar</a:t>
            </a:r>
            <a:r>
              <a:rPr sz="1000" spc="-130" dirty="0">
                <a:solidFill>
                  <a:srgbClr val="8C8C8C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8C8C8C"/>
                </a:solidFill>
                <a:latin typeface="Arial"/>
                <a:cs typeface="Arial"/>
              </a:rPr>
              <a:t>9yrus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473825" y="5730875"/>
            <a:ext cx="216344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475" indent="-104775">
              <a:lnSpc>
                <a:spcPct val="100000"/>
              </a:lnSpc>
              <a:buClr>
                <a:srgbClr val="A1A1A1"/>
              </a:buClr>
              <a:buSzPct val="111111"/>
              <a:buFont typeface="Arial"/>
              <a:buChar char="•"/>
              <a:tabLst>
                <a:tab pos="117475" algn="l"/>
              </a:tabLst>
            </a:pPr>
            <a:r>
              <a:rPr sz="900" spc="30" dirty="0">
                <a:solidFill>
                  <a:srgbClr val="8C8C8C"/>
                </a:solidFill>
                <a:latin typeface="Times New Roman"/>
                <a:cs typeface="Times New Roman"/>
              </a:rPr>
              <a:t>right</a:t>
            </a:r>
            <a:r>
              <a:rPr sz="900" spc="-25" dirty="0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sz="1000" spc="-30" dirty="0">
                <a:solidFill>
                  <a:srgbClr val="747475"/>
                </a:solidFill>
                <a:latin typeface="Arial"/>
                <a:cs typeface="Arial"/>
              </a:rPr>
              <a:t>angu</a:t>
            </a:r>
            <a:r>
              <a:rPr sz="1000" spc="-30" dirty="0">
                <a:solidFill>
                  <a:srgbClr val="525252"/>
                </a:solidFill>
                <a:latin typeface="Arial"/>
                <a:cs typeface="Arial"/>
              </a:rPr>
              <a:t>l</a:t>
            </a:r>
            <a:r>
              <a:rPr sz="1000" spc="-30" dirty="0">
                <a:solidFill>
                  <a:srgbClr val="8C8C8C"/>
                </a:solidFill>
                <a:latin typeface="Arial"/>
                <a:cs typeface="Arial"/>
              </a:rPr>
              <a:t>ar</a:t>
            </a:r>
            <a:r>
              <a:rPr sz="1000" spc="-100" dirty="0">
                <a:solidFill>
                  <a:srgbClr val="8C8C8C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8C8C8C"/>
                </a:solidFill>
                <a:latin typeface="Arial"/>
                <a:cs typeface="Arial"/>
              </a:rPr>
              <a:t>gyrus</a:t>
            </a:r>
            <a:r>
              <a:rPr sz="1000" spc="-135" dirty="0">
                <a:solidFill>
                  <a:srgbClr val="8C8C8C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B13638"/>
                </a:solidFill>
                <a:latin typeface="Arial"/>
                <a:cs typeface="Arial"/>
              </a:rPr>
              <a:t>•</a:t>
            </a:r>
            <a:r>
              <a:rPr sz="1000" spc="-30" dirty="0">
                <a:solidFill>
                  <a:srgbClr val="8C8C8C"/>
                </a:solidFill>
                <a:latin typeface="Arial"/>
                <a:cs typeface="Arial"/>
              </a:rPr>
              <a:t>v.1dlln</a:t>
            </a:r>
            <a:r>
              <a:rPr sz="1000" spc="-30" dirty="0">
                <a:solidFill>
                  <a:srgbClr val="8C8C8C"/>
                </a:solidFill>
                <a:latin typeface="Times New Roman"/>
                <a:cs typeface="Times New Roman"/>
              </a:rPr>
              <a:t>Spoun</a:t>
            </a:r>
            <a:r>
              <a:rPr sz="1000" spc="-130" dirty="0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sz="700" spc="70" dirty="0">
                <a:solidFill>
                  <a:srgbClr val="8C8C8C"/>
                </a:solidFill>
                <a:latin typeface="Times New Roman"/>
                <a:cs typeface="Times New Roman"/>
              </a:rPr>
              <a:t>nam,uw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540500" y="6527800"/>
            <a:ext cx="635000" cy="11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170" dirty="0">
                <a:solidFill>
                  <a:srgbClr val="B55656"/>
                </a:solidFill>
                <a:latin typeface="Arial"/>
                <a:cs typeface="Arial"/>
              </a:rPr>
              <a:t>.</a:t>
            </a:r>
            <a:r>
              <a:rPr sz="650" spc="275" dirty="0">
                <a:solidFill>
                  <a:srgbClr val="B55656"/>
                </a:solidFill>
                <a:latin typeface="Arial"/>
                <a:cs typeface="Arial"/>
              </a:rPr>
              <a:t>_</a:t>
            </a:r>
            <a:r>
              <a:rPr sz="650" spc="-114" dirty="0">
                <a:solidFill>
                  <a:srgbClr val="B55656"/>
                </a:solidFill>
                <a:latin typeface="Arial"/>
                <a:cs typeface="Arial"/>
              </a:rPr>
              <a:t>.</a:t>
            </a:r>
            <a:r>
              <a:rPr sz="650" spc="505" dirty="0">
                <a:solidFill>
                  <a:srgbClr val="597560"/>
                </a:solidFill>
                <a:latin typeface="Arial"/>
                <a:cs typeface="Arial"/>
              </a:rPr>
              <a:t>_</a:t>
            </a:r>
            <a:r>
              <a:rPr sz="650" spc="150" dirty="0">
                <a:solidFill>
                  <a:srgbClr val="597560"/>
                </a:solidFill>
                <a:latin typeface="Arial"/>
                <a:cs typeface="Arial"/>
              </a:rPr>
              <a:t>.</a:t>
            </a:r>
            <a:r>
              <a:rPr sz="650" spc="254" dirty="0">
                <a:solidFill>
                  <a:srgbClr val="597560"/>
                </a:solidFill>
                <a:latin typeface="Arial"/>
                <a:cs typeface="Arial"/>
              </a:rPr>
              <a:t>.</a:t>
            </a:r>
            <a:r>
              <a:rPr sz="650" spc="395" dirty="0">
                <a:solidFill>
                  <a:srgbClr val="597560"/>
                </a:solidFill>
                <a:latin typeface="Arial"/>
                <a:cs typeface="Arial"/>
              </a:rPr>
              <a:t>_</a:t>
            </a:r>
            <a:r>
              <a:rPr sz="650" spc="254" dirty="0">
                <a:solidFill>
                  <a:srgbClr val="74543F"/>
                </a:solidFill>
                <a:latin typeface="Arial"/>
                <a:cs typeface="Arial"/>
              </a:rPr>
              <a:t>.</a:t>
            </a:r>
            <a:r>
              <a:rPr sz="650" spc="65" dirty="0">
                <a:solidFill>
                  <a:srgbClr val="74543F"/>
                </a:solidFill>
                <a:latin typeface="Arial"/>
                <a:cs typeface="Arial"/>
              </a:rPr>
              <a:t>_</a:t>
            </a:r>
            <a:r>
              <a:rPr sz="650" spc="-720" dirty="0">
                <a:solidFill>
                  <a:srgbClr val="8C8C8C"/>
                </a:solidFill>
                <a:latin typeface="Arial"/>
                <a:cs typeface="Arial"/>
              </a:rPr>
              <a:t>-</a:t>
            </a:r>
            <a:endParaRPr sz="6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302500" y="5959475"/>
            <a:ext cx="1360170" cy="681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algn="ctr">
              <a:lnSpc>
                <a:spcPct val="100000"/>
              </a:lnSpc>
            </a:pPr>
            <a:r>
              <a:rPr sz="700" spc="75" dirty="0">
                <a:solidFill>
                  <a:srgbClr val="33663F"/>
                </a:solidFill>
                <a:latin typeface="Times New Roman"/>
                <a:cs typeface="Times New Roman"/>
              </a:rPr>
              <a:t>•</a:t>
            </a:r>
            <a:r>
              <a:rPr sz="700" spc="75" dirty="0">
                <a:solidFill>
                  <a:srgbClr val="8C8C8C"/>
                </a:solidFill>
                <a:latin typeface="Times New Roman"/>
                <a:cs typeface="Times New Roman"/>
              </a:rPr>
              <a:t>Yndwn""°ltwn</a:t>
            </a:r>
            <a:r>
              <a:rPr sz="700" spc="-90" dirty="0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sz="700" spc="45" dirty="0">
                <a:solidFill>
                  <a:srgbClr val="8C8C8C"/>
                </a:solidFill>
                <a:latin typeface="Times New Roman"/>
                <a:cs typeface="Times New Roman"/>
              </a:rPr>
              <a:t>n.,rr,thv</a:t>
            </a:r>
            <a:endParaRPr sz="700">
              <a:latin typeface="Times New Roman"/>
              <a:cs typeface="Times New Roman"/>
            </a:endParaRPr>
          </a:p>
          <a:p>
            <a:pPr marL="141605" algn="ctr">
              <a:lnSpc>
                <a:spcPts val="770"/>
              </a:lnSpc>
              <a:spcBef>
                <a:spcPts val="360"/>
              </a:spcBef>
            </a:pPr>
            <a:r>
              <a:rPr sz="700" spc="100" dirty="0">
                <a:solidFill>
                  <a:srgbClr val="5B4638"/>
                </a:solidFill>
                <a:latin typeface="Arial"/>
                <a:cs typeface="Arial"/>
              </a:rPr>
              <a:t>•</a:t>
            </a:r>
            <a:r>
              <a:rPr sz="700" spc="100" dirty="0">
                <a:solidFill>
                  <a:srgbClr val="8C8C8C"/>
                </a:solidFill>
                <a:latin typeface="Arial"/>
                <a:cs typeface="Arial"/>
              </a:rPr>
              <a:t>8et'M!ffl</a:t>
            </a:r>
            <a:r>
              <a:rPr sz="700" spc="-105" dirty="0">
                <a:solidFill>
                  <a:srgbClr val="8C8C8C"/>
                </a:solidFill>
                <a:latin typeface="Arial"/>
                <a:cs typeface="Arial"/>
              </a:rPr>
              <a:t> </a:t>
            </a:r>
            <a:r>
              <a:rPr sz="700" spc="25" dirty="0">
                <a:solidFill>
                  <a:srgbClr val="8C8C8C"/>
                </a:solidFill>
                <a:latin typeface="Times New Roman"/>
                <a:cs typeface="Times New Roman"/>
              </a:rPr>
              <a:t>Spoken</a:t>
            </a:r>
            <a:r>
              <a:rPr sz="700" spc="-65" dirty="0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sz="700" spc="60" dirty="0">
                <a:solidFill>
                  <a:srgbClr val="8C8C8C"/>
                </a:solidFill>
                <a:latin typeface="Times New Roman"/>
                <a:cs typeface="Times New Roman"/>
              </a:rPr>
              <a:t>and</a:t>
            </a:r>
            <a:endParaRPr sz="700">
              <a:latin typeface="Times New Roman"/>
              <a:cs typeface="Times New Roman"/>
            </a:endParaRPr>
          </a:p>
          <a:p>
            <a:pPr marL="116839" algn="ctr">
              <a:lnSpc>
                <a:spcPts val="630"/>
              </a:lnSpc>
            </a:pPr>
            <a:r>
              <a:rPr sz="750" spc="-35" dirty="0">
                <a:solidFill>
                  <a:srgbClr val="8C8C8C"/>
                </a:solidFill>
                <a:latin typeface="Times New Roman"/>
                <a:cs typeface="Times New Roman"/>
              </a:rPr>
              <a:t>W'rll\tf'l</a:t>
            </a:r>
            <a:r>
              <a:rPr sz="750" spc="50" dirty="0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sz="650" i="1" spc="100" dirty="0">
                <a:solidFill>
                  <a:srgbClr val="8C8C8C"/>
                </a:solidFill>
                <a:latin typeface="Arial"/>
                <a:cs typeface="Arial"/>
              </a:rPr>
              <a:t>l),l(l,...</a:t>
            </a:r>
            <a:endParaRPr sz="650">
              <a:latin typeface="Arial"/>
              <a:cs typeface="Arial"/>
            </a:endParaRPr>
          </a:p>
          <a:p>
            <a:pPr marL="163195" algn="ctr">
              <a:lnSpc>
                <a:spcPts val="1540"/>
              </a:lnSpc>
            </a:pPr>
            <a:r>
              <a:rPr sz="1450" spc="-25" dirty="0">
                <a:solidFill>
                  <a:srgbClr val="A1A1A1"/>
                </a:solidFill>
                <a:latin typeface="Times New Roman"/>
                <a:cs typeface="Times New Roman"/>
              </a:rPr>
              <a:t>a</a:t>
            </a:r>
            <a:r>
              <a:rPr sz="750" spc="-25" dirty="0">
                <a:solidFill>
                  <a:srgbClr val="8C8C8C"/>
                </a:solidFill>
                <a:latin typeface="Times New Roman"/>
                <a:cs typeface="Times New Roman"/>
              </a:rPr>
              <a:t>wit111n </a:t>
            </a:r>
            <a:r>
              <a:rPr sz="650" spc="90" dirty="0">
                <a:solidFill>
                  <a:srgbClr val="8C8C8C"/>
                </a:solidFill>
                <a:latin typeface="Times New Roman"/>
                <a:cs typeface="Times New Roman"/>
              </a:rPr>
              <a:t>ft'ltrH</a:t>
            </a:r>
            <a:r>
              <a:rPr sz="650" spc="-35" dirty="0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sz="700" spc="55" dirty="0">
                <a:solidFill>
                  <a:srgbClr val="A1A1A1"/>
                </a:solidFill>
                <a:latin typeface="Times New Roman"/>
                <a:cs typeface="Times New Roman"/>
              </a:rPr>
              <a:t>spff(tl</a:t>
            </a:r>
            <a:endParaRPr sz="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85"/>
              </a:spcBef>
              <a:tabLst>
                <a:tab pos="389890" algn="l"/>
              </a:tabLst>
            </a:pPr>
            <a:r>
              <a:rPr sz="650" spc="420" dirty="0">
                <a:solidFill>
                  <a:srgbClr val="8C8C8C"/>
                </a:solidFill>
                <a:latin typeface="Arial"/>
                <a:cs typeface="Arial"/>
              </a:rPr>
              <a:t>_..	</a:t>
            </a:r>
            <a:r>
              <a:rPr sz="650" spc="15" dirty="0">
                <a:solidFill>
                  <a:srgbClr val="8C8C8C"/>
                </a:solidFill>
                <a:latin typeface="Arial"/>
                <a:cs typeface="Arial"/>
              </a:rPr>
              <a:t>Yl'lthln</a:t>
            </a:r>
            <a:r>
              <a:rPr sz="650" spc="-50" dirty="0">
                <a:solidFill>
                  <a:srgbClr val="8C8C8C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A1A1A1"/>
                </a:solidFill>
                <a:latin typeface="Times New Roman"/>
                <a:cs typeface="Times New Roman"/>
              </a:rPr>
              <a:t>$Clamtlt.</a:t>
            </a:r>
            <a:r>
              <a:rPr sz="700" spc="-15" dirty="0">
                <a:solidFill>
                  <a:srgbClr val="A1A1A1"/>
                </a:solidFill>
                <a:latin typeface="Times New Roman"/>
                <a:cs typeface="Times New Roman"/>
              </a:rPr>
              <a:t>d</a:t>
            </a:r>
            <a:r>
              <a:rPr sz="650" spc="-210" dirty="0">
                <a:solidFill>
                  <a:srgbClr val="8C8C8C"/>
                </a:solidFill>
                <a:latin typeface="Arial"/>
                <a:cs typeface="Arial"/>
              </a:rPr>
              <a:t>l</a:t>
            </a:r>
            <a:r>
              <a:rPr sz="650" spc="120" dirty="0">
                <a:solidFill>
                  <a:srgbClr val="8C8C8C"/>
                </a:solidFill>
                <a:latin typeface="Arial"/>
                <a:cs typeface="Arial"/>
              </a:rPr>
              <a:t>t</a:t>
            </a:r>
            <a:r>
              <a:rPr sz="650" spc="160" dirty="0">
                <a:solidFill>
                  <a:srgbClr val="8C8C8C"/>
                </a:solidFill>
                <a:latin typeface="Arial"/>
                <a:cs typeface="Arial"/>
              </a:rPr>
              <a:t>n</a:t>
            </a:r>
            <a:r>
              <a:rPr sz="650" spc="155" dirty="0">
                <a:solidFill>
                  <a:srgbClr val="8C8C8C"/>
                </a:solidFill>
                <a:latin typeface="Arial"/>
                <a:cs typeface="Arial"/>
              </a:rPr>
              <a:t>lft</a:t>
            </a:r>
            <a:endParaRPr sz="6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454701" y="5883275"/>
            <a:ext cx="113030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">
              <a:lnSpc>
                <a:spcPts val="1205"/>
              </a:lnSpc>
            </a:pPr>
            <a:r>
              <a:rPr sz="1150" spc="114" dirty="0">
                <a:solidFill>
                  <a:srgbClr val="B3B3B3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ts val="1860"/>
              </a:lnSpc>
            </a:pPr>
            <a:r>
              <a:rPr sz="1725" spc="-832" baseline="31400" dirty="0">
                <a:solidFill>
                  <a:srgbClr val="B3B3B3"/>
                </a:solidFill>
                <a:latin typeface="Arial"/>
                <a:cs typeface="Arial"/>
              </a:rPr>
              <a:t>•</a:t>
            </a:r>
            <a:r>
              <a:rPr sz="1700" spc="-204" dirty="0">
                <a:solidFill>
                  <a:srgbClr val="A1A1A1"/>
                </a:solidFill>
                <a:latin typeface="Arial"/>
                <a:cs typeface="Arial"/>
              </a:rPr>
              <a:t>..</a:t>
            </a:r>
            <a:endParaRPr sz="17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321300" y="6343650"/>
            <a:ext cx="10604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10" dirty="0">
                <a:solidFill>
                  <a:srgbClr val="B3B3B3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66262"/>
            <a:ext cx="9126583" cy="278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72045" y="535237"/>
            <a:ext cx="6697345" cy="0"/>
          </a:xfrm>
          <a:custGeom>
            <a:avLst/>
            <a:gdLst/>
            <a:ahLst/>
            <a:cxnLst/>
            <a:rect l="l" t="t" r="r" b="b"/>
            <a:pathLst>
              <a:path w="6697345">
                <a:moveTo>
                  <a:pt x="0" y="0"/>
                </a:moveTo>
                <a:lnTo>
                  <a:pt x="6696891" y="0"/>
                </a:lnTo>
              </a:path>
            </a:pathLst>
          </a:custGeom>
          <a:ln w="8708">
            <a:solidFill>
              <a:srgbClr val="5BA0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98720" y="2114839"/>
            <a:ext cx="3466465" cy="0"/>
          </a:xfrm>
          <a:custGeom>
            <a:avLst/>
            <a:gdLst/>
            <a:ahLst/>
            <a:cxnLst/>
            <a:rect l="l" t="t" r="r" b="b"/>
            <a:pathLst>
              <a:path w="3466465">
                <a:moveTo>
                  <a:pt x="0" y="0"/>
                </a:moveTo>
                <a:lnTo>
                  <a:pt x="3466011" y="0"/>
                </a:lnTo>
              </a:path>
            </a:pathLst>
          </a:custGeom>
          <a:ln w="8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9382" y="2715350"/>
            <a:ext cx="0" cy="3864610"/>
          </a:xfrm>
          <a:custGeom>
            <a:avLst/>
            <a:gdLst/>
            <a:ahLst/>
            <a:cxnLst/>
            <a:rect l="l" t="t" r="r" b="b"/>
            <a:pathLst>
              <a:path h="3864609">
                <a:moveTo>
                  <a:pt x="0" y="3864152"/>
                </a:moveTo>
                <a:lnTo>
                  <a:pt x="0" y="0"/>
                </a:lnTo>
              </a:path>
            </a:pathLst>
          </a:custGeom>
          <a:ln w="43542">
            <a:solidFill>
              <a:srgbClr val="83A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94616" y="2715350"/>
            <a:ext cx="0" cy="3864610"/>
          </a:xfrm>
          <a:custGeom>
            <a:avLst/>
            <a:gdLst/>
            <a:ahLst/>
            <a:cxnLst/>
            <a:rect l="l" t="t" r="r" b="b"/>
            <a:pathLst>
              <a:path h="3864609">
                <a:moveTo>
                  <a:pt x="0" y="3864152"/>
                </a:moveTo>
                <a:lnTo>
                  <a:pt x="0" y="0"/>
                </a:lnTo>
              </a:path>
            </a:pathLst>
          </a:custGeom>
          <a:ln w="26125">
            <a:solidFill>
              <a:srgbClr val="83A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3262" y="521473"/>
            <a:ext cx="791210" cy="219710"/>
          </a:xfrm>
          <a:custGeom>
            <a:avLst/>
            <a:gdLst/>
            <a:ahLst/>
            <a:cxnLst/>
            <a:rect l="l" t="t" r="r" b="b"/>
            <a:pathLst>
              <a:path w="791210" h="219709">
                <a:moveTo>
                  <a:pt x="0" y="0"/>
                </a:moveTo>
                <a:lnTo>
                  <a:pt x="791164" y="0"/>
                </a:lnTo>
                <a:lnTo>
                  <a:pt x="791164" y="219676"/>
                </a:lnTo>
                <a:lnTo>
                  <a:pt x="0" y="219676"/>
                </a:lnTo>
                <a:lnTo>
                  <a:pt x="0" y="0"/>
                </a:lnTo>
                <a:close/>
              </a:path>
            </a:pathLst>
          </a:custGeom>
          <a:solidFill>
            <a:srgbClr val="0A6D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58157" y="522440"/>
            <a:ext cx="81661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0" dirty="0">
                <a:solidFill>
                  <a:srgbClr val="FDFDFD"/>
                </a:solidFill>
                <a:latin typeface="Arial"/>
                <a:cs typeface="Arial"/>
              </a:rPr>
              <a:t>Spotl</a:t>
            </a:r>
            <a:r>
              <a:rPr sz="1300" spc="-20" dirty="0">
                <a:solidFill>
                  <a:srgbClr val="FDFDFD"/>
                </a:solidFill>
                <a:latin typeface="Arial"/>
                <a:cs typeface="Arial"/>
              </a:rPr>
              <a:t>i</a:t>
            </a:r>
            <a:r>
              <a:rPr sz="1300" spc="25" dirty="0">
                <a:solidFill>
                  <a:srgbClr val="FDFDFD"/>
                </a:solidFill>
                <a:latin typeface="Arial"/>
                <a:cs typeface="Arial"/>
              </a:rPr>
              <a:t>g</a:t>
            </a:r>
            <a:r>
              <a:rPr sz="1300" spc="80" dirty="0">
                <a:solidFill>
                  <a:srgbClr val="FDFDFD"/>
                </a:solidFill>
                <a:latin typeface="Arial"/>
                <a:cs typeface="Arial"/>
              </a:rPr>
              <a:t>hts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77906" y="590646"/>
            <a:ext cx="301434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-5" dirty="0">
                <a:solidFill>
                  <a:srgbClr val="28232A"/>
                </a:solidFill>
                <a:latin typeface="Arial"/>
                <a:cs typeface="Arial"/>
              </a:rPr>
              <a:t>Trends</a:t>
            </a:r>
            <a:r>
              <a:rPr sz="900" i="1" spc="-55" dirty="0">
                <a:solidFill>
                  <a:srgbClr val="28232A"/>
                </a:solidFill>
                <a:latin typeface="Arial"/>
                <a:cs typeface="Arial"/>
              </a:rPr>
              <a:t> </a:t>
            </a:r>
            <a:r>
              <a:rPr sz="900" i="1" spc="55" dirty="0">
                <a:solidFill>
                  <a:srgbClr val="38385D"/>
                </a:solidFill>
                <a:latin typeface="Arial"/>
                <a:cs typeface="Arial"/>
              </a:rPr>
              <a:t>i</a:t>
            </a:r>
            <a:r>
              <a:rPr sz="900" i="1" spc="55" dirty="0">
                <a:solidFill>
                  <a:srgbClr val="28232A"/>
                </a:solidFill>
                <a:latin typeface="Arial"/>
                <a:cs typeface="Arial"/>
              </a:rPr>
              <a:t>n</a:t>
            </a:r>
            <a:r>
              <a:rPr sz="900" i="1" spc="-50" dirty="0">
                <a:solidFill>
                  <a:srgbClr val="28232A"/>
                </a:solidFill>
                <a:latin typeface="Arial"/>
                <a:cs typeface="Arial"/>
              </a:rPr>
              <a:t> </a:t>
            </a:r>
            <a:r>
              <a:rPr sz="900" i="1" spc="10" dirty="0">
                <a:solidFill>
                  <a:srgbClr val="28232A"/>
                </a:solidFill>
                <a:latin typeface="Arial"/>
                <a:cs typeface="Arial"/>
              </a:rPr>
              <a:t>Cogn</a:t>
            </a:r>
            <a:r>
              <a:rPr sz="900" i="1" spc="10" dirty="0">
                <a:solidFill>
                  <a:srgbClr val="4B424B"/>
                </a:solidFill>
                <a:latin typeface="Arial"/>
                <a:cs typeface="Arial"/>
              </a:rPr>
              <a:t>i</a:t>
            </a:r>
            <a:r>
              <a:rPr sz="900" i="1" spc="10" dirty="0">
                <a:solidFill>
                  <a:srgbClr val="28232A"/>
                </a:solidFill>
                <a:latin typeface="Arial"/>
                <a:cs typeface="Arial"/>
              </a:rPr>
              <a:t>t</a:t>
            </a:r>
            <a:r>
              <a:rPr sz="900" i="1" spc="10" dirty="0">
                <a:solidFill>
                  <a:srgbClr val="38385D"/>
                </a:solidFill>
                <a:latin typeface="Arial"/>
                <a:cs typeface="Arial"/>
              </a:rPr>
              <a:t>i</a:t>
            </a:r>
            <a:r>
              <a:rPr sz="900" i="1" spc="10" dirty="0">
                <a:solidFill>
                  <a:srgbClr val="28232A"/>
                </a:solidFill>
                <a:latin typeface="Arial"/>
                <a:cs typeface="Arial"/>
              </a:rPr>
              <a:t>ve</a:t>
            </a:r>
            <a:r>
              <a:rPr sz="900" i="1" spc="-70" dirty="0">
                <a:solidFill>
                  <a:srgbClr val="28232A"/>
                </a:solidFill>
                <a:latin typeface="Arial"/>
                <a:cs typeface="Arial"/>
              </a:rPr>
              <a:t> </a:t>
            </a:r>
            <a:r>
              <a:rPr sz="900" i="1" spc="10" dirty="0">
                <a:solidFill>
                  <a:srgbClr val="28232A"/>
                </a:solidFill>
                <a:latin typeface="Arial"/>
                <a:cs typeface="Arial"/>
              </a:rPr>
              <a:t>Sc</a:t>
            </a:r>
            <a:r>
              <a:rPr sz="900" i="1" spc="10" dirty="0">
                <a:solidFill>
                  <a:srgbClr val="38385D"/>
                </a:solidFill>
                <a:latin typeface="Arial"/>
                <a:cs typeface="Arial"/>
              </a:rPr>
              <a:t>i</a:t>
            </a:r>
            <a:r>
              <a:rPr sz="900" i="1" spc="10" dirty="0">
                <a:solidFill>
                  <a:srgbClr val="161318"/>
                </a:solidFill>
                <a:latin typeface="Arial"/>
                <a:cs typeface="Arial"/>
              </a:rPr>
              <a:t>ences </a:t>
            </a:r>
            <a:r>
              <a:rPr sz="900" i="1" spc="185" dirty="0">
                <a:solidFill>
                  <a:srgbClr val="161318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28232A"/>
                </a:solidFill>
                <a:latin typeface="Arial"/>
                <a:cs typeface="Arial"/>
              </a:rPr>
              <a:t>Ma</a:t>
            </a:r>
            <a:r>
              <a:rPr sz="900" spc="25" dirty="0">
                <a:solidFill>
                  <a:srgbClr val="4B424B"/>
                </a:solidFill>
                <a:latin typeface="Arial"/>
                <a:cs typeface="Arial"/>
              </a:rPr>
              <a:t>r</a:t>
            </a:r>
            <a:r>
              <a:rPr sz="900" spc="25" dirty="0">
                <a:solidFill>
                  <a:srgbClr val="28232A"/>
                </a:solidFill>
                <a:latin typeface="Arial"/>
                <a:cs typeface="Arial"/>
              </a:rPr>
              <a:t>c</a:t>
            </a:r>
            <a:r>
              <a:rPr sz="900" spc="25" dirty="0">
                <a:solidFill>
                  <a:srgbClr val="4B424B"/>
                </a:solidFill>
                <a:latin typeface="Arial"/>
                <a:cs typeface="Arial"/>
              </a:rPr>
              <a:t>h</a:t>
            </a:r>
            <a:r>
              <a:rPr sz="900" spc="-70" dirty="0">
                <a:solidFill>
                  <a:srgbClr val="4B424B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8232A"/>
                </a:solidFill>
                <a:latin typeface="Arial"/>
                <a:cs typeface="Arial"/>
              </a:rPr>
              <a:t>20</a:t>
            </a:r>
            <a:r>
              <a:rPr sz="900" spc="15" dirty="0">
                <a:solidFill>
                  <a:srgbClr val="59505D"/>
                </a:solidFill>
                <a:latin typeface="Arial"/>
                <a:cs typeface="Arial"/>
              </a:rPr>
              <a:t>14,</a:t>
            </a:r>
            <a:r>
              <a:rPr sz="900" spc="-80" dirty="0">
                <a:solidFill>
                  <a:srgbClr val="59505D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8232A"/>
                </a:solidFill>
                <a:latin typeface="Arial"/>
                <a:cs typeface="Arial"/>
              </a:rPr>
              <a:t>Vo</a:t>
            </a:r>
            <a:r>
              <a:rPr sz="900" spc="5" dirty="0">
                <a:solidFill>
                  <a:srgbClr val="082D89"/>
                </a:solidFill>
                <a:latin typeface="Arial"/>
                <a:cs typeface="Arial"/>
              </a:rPr>
              <a:t>l.</a:t>
            </a:r>
            <a:r>
              <a:rPr sz="900" dirty="0">
                <a:solidFill>
                  <a:srgbClr val="082D89"/>
                </a:solidFill>
                <a:latin typeface="Arial"/>
                <a:cs typeface="Arial"/>
              </a:rPr>
              <a:t> </a:t>
            </a:r>
            <a:r>
              <a:rPr sz="900" spc="60" dirty="0">
                <a:solidFill>
                  <a:srgbClr val="59505D"/>
                </a:solidFill>
                <a:latin typeface="Arial"/>
                <a:cs typeface="Arial"/>
              </a:rPr>
              <a:t>1</a:t>
            </a:r>
            <a:r>
              <a:rPr sz="900" spc="60" dirty="0">
                <a:solidFill>
                  <a:srgbClr val="28232A"/>
                </a:solidFill>
                <a:latin typeface="Arial"/>
                <a:cs typeface="Arial"/>
              </a:rPr>
              <a:t>8</a:t>
            </a:r>
            <a:r>
              <a:rPr sz="900" spc="60" dirty="0">
                <a:solidFill>
                  <a:srgbClr val="59505D"/>
                </a:solidFill>
                <a:latin typeface="Arial"/>
                <a:cs typeface="Arial"/>
              </a:rPr>
              <a:t>,</a:t>
            </a:r>
            <a:r>
              <a:rPr sz="900" spc="-75" dirty="0">
                <a:solidFill>
                  <a:srgbClr val="59505D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161318"/>
                </a:solidFill>
                <a:latin typeface="Arial"/>
                <a:cs typeface="Arial"/>
              </a:rPr>
              <a:t>N</a:t>
            </a:r>
            <a:r>
              <a:rPr sz="900" spc="20" dirty="0">
                <a:solidFill>
                  <a:srgbClr val="13213A"/>
                </a:solidFill>
                <a:latin typeface="Arial"/>
                <a:cs typeface="Arial"/>
              </a:rPr>
              <a:t>o.</a:t>
            </a:r>
            <a:r>
              <a:rPr sz="900" spc="-95" dirty="0">
                <a:solidFill>
                  <a:srgbClr val="13213A"/>
                </a:solidFill>
                <a:latin typeface="Arial"/>
                <a:cs typeface="Arial"/>
              </a:rPr>
              <a:t> </a:t>
            </a:r>
            <a:r>
              <a:rPr sz="900" spc="60" dirty="0">
                <a:solidFill>
                  <a:srgbClr val="4B424B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3323" y="1295850"/>
            <a:ext cx="7402830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40" dirty="0">
                <a:solidFill>
                  <a:srgbClr val="010101"/>
                </a:solidFill>
                <a:latin typeface="Arial"/>
                <a:cs typeface="Arial"/>
              </a:rPr>
              <a:t>Default </a:t>
            </a:r>
            <a:r>
              <a:rPr sz="2200" b="1" spc="95" dirty="0">
                <a:solidFill>
                  <a:srgbClr val="010101"/>
                </a:solidFill>
                <a:latin typeface="Arial"/>
                <a:cs typeface="Arial"/>
              </a:rPr>
              <a:t>mode network: </a:t>
            </a:r>
            <a:r>
              <a:rPr sz="2200" b="1" spc="130" dirty="0">
                <a:solidFill>
                  <a:srgbClr val="010101"/>
                </a:solidFill>
                <a:latin typeface="Arial"/>
                <a:cs typeface="Arial"/>
              </a:rPr>
              <a:t>the </a:t>
            </a:r>
            <a:r>
              <a:rPr sz="2200" b="1" spc="40" dirty="0">
                <a:solidFill>
                  <a:srgbClr val="010101"/>
                </a:solidFill>
                <a:latin typeface="Arial"/>
                <a:cs typeface="Arial"/>
              </a:rPr>
              <a:t>seat </a:t>
            </a:r>
            <a:r>
              <a:rPr sz="2200" b="1" spc="-5" dirty="0">
                <a:solidFill>
                  <a:srgbClr val="010101"/>
                </a:solidFill>
                <a:latin typeface="Arial"/>
                <a:cs typeface="Arial"/>
              </a:rPr>
              <a:t>of </a:t>
            </a:r>
            <a:r>
              <a:rPr sz="2200" b="1" spc="50" dirty="0">
                <a:solidFill>
                  <a:srgbClr val="010101"/>
                </a:solidFill>
                <a:latin typeface="Arial"/>
                <a:cs typeface="Arial"/>
              </a:rPr>
              <a:t>literary</a:t>
            </a:r>
            <a:r>
              <a:rPr sz="2200" b="1" spc="13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200" b="1" spc="15" dirty="0">
                <a:solidFill>
                  <a:srgbClr val="010101"/>
                </a:solidFill>
                <a:latin typeface="Arial"/>
                <a:cs typeface="Arial"/>
              </a:rPr>
              <a:t>creativity?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4614" y="1828606"/>
            <a:ext cx="7139940" cy="4676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80"/>
              </a:lnSpc>
            </a:pPr>
            <a:r>
              <a:rPr sz="1500" spc="20" dirty="0">
                <a:solidFill>
                  <a:srgbClr val="010101"/>
                </a:solidFill>
                <a:latin typeface="Arial"/>
                <a:cs typeface="Arial"/>
              </a:rPr>
              <a:t>Richard</a:t>
            </a:r>
            <a:r>
              <a:rPr sz="1500" spc="-1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500" spc="110" dirty="0">
                <a:solidFill>
                  <a:srgbClr val="010101"/>
                </a:solidFill>
                <a:latin typeface="Arial"/>
                <a:cs typeface="Arial"/>
              </a:rPr>
              <a:t>J.S</a:t>
            </a:r>
            <a:r>
              <a:rPr sz="1500" spc="110" dirty="0">
                <a:solidFill>
                  <a:srgbClr val="13213A"/>
                </a:solidFill>
                <a:latin typeface="Arial"/>
                <a:cs typeface="Arial"/>
              </a:rPr>
              <a:t>.</a:t>
            </a:r>
            <a:r>
              <a:rPr sz="1500" spc="110" dirty="0">
                <a:solidFill>
                  <a:srgbClr val="010101"/>
                </a:solidFill>
                <a:latin typeface="Arial"/>
                <a:cs typeface="Arial"/>
              </a:rPr>
              <a:t>Wise</a:t>
            </a:r>
            <a:r>
              <a:rPr sz="1575" spc="165" baseline="31746" dirty="0">
                <a:solidFill>
                  <a:srgbClr val="0F6DA5"/>
                </a:solidFill>
                <a:latin typeface="Times New Roman"/>
                <a:cs typeface="Times New Roman"/>
              </a:rPr>
              <a:t>1</a:t>
            </a:r>
            <a:r>
              <a:rPr sz="1575" spc="157" baseline="31746" dirty="0">
                <a:solidFill>
                  <a:srgbClr val="0F6DA5"/>
                </a:solidFill>
                <a:latin typeface="Times New Roman"/>
                <a:cs typeface="Times New Roman"/>
              </a:rPr>
              <a:t> </a:t>
            </a:r>
            <a:r>
              <a:rPr sz="1500" spc="65" dirty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150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010101"/>
                </a:solidFill>
                <a:latin typeface="Arial"/>
                <a:cs typeface="Arial"/>
              </a:rPr>
              <a:t>Rodrigo</a:t>
            </a:r>
            <a:r>
              <a:rPr sz="150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500" spc="120" dirty="0">
                <a:solidFill>
                  <a:srgbClr val="010101"/>
                </a:solidFill>
                <a:latin typeface="Arial"/>
                <a:cs typeface="Arial"/>
              </a:rPr>
              <a:t>M</a:t>
            </a:r>
            <a:r>
              <a:rPr sz="1500" spc="120" dirty="0">
                <a:solidFill>
                  <a:srgbClr val="13213A"/>
                </a:solidFill>
                <a:latin typeface="Arial"/>
                <a:cs typeface="Arial"/>
              </a:rPr>
              <a:t>.</a:t>
            </a:r>
            <a:r>
              <a:rPr sz="1500" spc="120" dirty="0">
                <a:solidFill>
                  <a:srgbClr val="010101"/>
                </a:solidFill>
                <a:latin typeface="Arial"/>
                <a:cs typeface="Arial"/>
              </a:rPr>
              <a:t>Braga</a:t>
            </a:r>
            <a:r>
              <a:rPr sz="1575" spc="179" baseline="31746" dirty="0">
                <a:solidFill>
                  <a:srgbClr val="0F6DA5"/>
                </a:solidFill>
                <a:latin typeface="Times New Roman"/>
                <a:cs typeface="Times New Roman"/>
              </a:rPr>
              <a:t>1</a:t>
            </a:r>
            <a:r>
              <a:rPr sz="1575" spc="-232" baseline="31746" dirty="0">
                <a:solidFill>
                  <a:srgbClr val="0F6DA5"/>
                </a:solidFill>
                <a:latin typeface="Times New Roman"/>
                <a:cs typeface="Times New Roman"/>
              </a:rPr>
              <a:t> </a:t>
            </a:r>
            <a:r>
              <a:rPr sz="1575" spc="247" baseline="31746" dirty="0">
                <a:solidFill>
                  <a:srgbClr val="0F6DA5"/>
                </a:solidFill>
                <a:latin typeface="Times New Roman"/>
                <a:cs typeface="Times New Roman"/>
              </a:rPr>
              <a:t>2</a:t>
            </a:r>
            <a:endParaRPr sz="1575" baseline="31746">
              <a:latin typeface="Times New Roman"/>
              <a:cs typeface="Times New Roman"/>
            </a:endParaRPr>
          </a:p>
          <a:p>
            <a:pPr marL="494030" algn="ctr">
              <a:lnSpc>
                <a:spcPts val="630"/>
              </a:lnSpc>
            </a:pPr>
            <a:r>
              <a:rPr sz="1050" spc="15" dirty="0">
                <a:solidFill>
                  <a:srgbClr val="28232A"/>
                </a:solidFill>
                <a:latin typeface="Times New Roman"/>
                <a:cs typeface="Times New Roman"/>
              </a:rPr>
              <a:t>•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050">
              <a:latin typeface="Times New Roman"/>
              <a:cs typeface="Times New Roman"/>
            </a:endParaRPr>
          </a:p>
          <a:p>
            <a:pPr marL="360680" marR="5080" indent="321945" algn="just">
              <a:lnSpc>
                <a:spcPct val="95500"/>
              </a:lnSpc>
            </a:pPr>
            <a:r>
              <a:rPr sz="2100" spc="95" dirty="0">
                <a:solidFill>
                  <a:srgbClr val="161318"/>
                </a:solidFill>
                <a:latin typeface="Times New Roman"/>
                <a:cs typeface="Times New Roman"/>
              </a:rPr>
              <a:t>The </a:t>
            </a:r>
            <a:r>
              <a:rPr sz="2100" spc="120" dirty="0">
                <a:solidFill>
                  <a:srgbClr val="161318"/>
                </a:solidFill>
                <a:latin typeface="Times New Roman"/>
                <a:cs typeface="Times New Roman"/>
              </a:rPr>
              <a:t>recent </a:t>
            </a:r>
            <a:r>
              <a:rPr sz="2100" spc="105" dirty="0">
                <a:solidFill>
                  <a:srgbClr val="161318"/>
                </a:solidFill>
                <a:latin typeface="Times New Roman"/>
                <a:cs typeface="Times New Roman"/>
              </a:rPr>
              <a:t>result </a:t>
            </a:r>
            <a:r>
              <a:rPr sz="2100" spc="110" dirty="0">
                <a:solidFill>
                  <a:srgbClr val="161318"/>
                </a:solidFill>
                <a:latin typeface="Times New Roman"/>
                <a:cs typeface="Times New Roman"/>
              </a:rPr>
              <a:t>addresses </a:t>
            </a:r>
            <a:r>
              <a:rPr sz="2100" spc="140" dirty="0">
                <a:solidFill>
                  <a:srgbClr val="161318"/>
                </a:solidFill>
                <a:latin typeface="Times New Roman"/>
                <a:cs typeface="Times New Roman"/>
              </a:rPr>
              <a:t>the </a:t>
            </a:r>
            <a:r>
              <a:rPr sz="2100" spc="105" dirty="0">
                <a:solidFill>
                  <a:srgbClr val="161318"/>
                </a:solidFill>
                <a:latin typeface="Times New Roman"/>
                <a:cs typeface="Times New Roman"/>
              </a:rPr>
              <a:t>literary </a:t>
            </a:r>
            <a:r>
              <a:rPr sz="2100" spc="195" dirty="0">
                <a:solidFill>
                  <a:srgbClr val="161318"/>
                </a:solidFill>
                <a:latin typeface="Times New Roman"/>
                <a:cs typeface="Times New Roman"/>
              </a:rPr>
              <a:t>as </a:t>
            </a:r>
            <a:r>
              <a:rPr sz="2100" spc="40" dirty="0">
                <a:solidFill>
                  <a:srgbClr val="161318"/>
                </a:solidFill>
                <a:latin typeface="Times New Roman"/>
                <a:cs typeface="Times New Roman"/>
              </a:rPr>
              <a:t>opposed </a:t>
            </a:r>
            <a:r>
              <a:rPr sz="2100" spc="110" dirty="0">
                <a:solidFill>
                  <a:srgbClr val="161318"/>
                </a:solidFill>
                <a:latin typeface="Times New Roman"/>
                <a:cs typeface="Times New Roman"/>
              </a:rPr>
              <a:t>to  </a:t>
            </a:r>
            <a:r>
              <a:rPr sz="2100" spc="90" dirty="0">
                <a:solidFill>
                  <a:srgbClr val="161318"/>
                </a:solidFill>
                <a:latin typeface="Times New Roman"/>
                <a:cs typeface="Times New Roman"/>
              </a:rPr>
              <a:t>simply</a:t>
            </a:r>
            <a:r>
              <a:rPr sz="2100" spc="-260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140" dirty="0">
                <a:solidFill>
                  <a:srgbClr val="161318"/>
                </a:solidFill>
                <a:latin typeface="Times New Roman"/>
                <a:cs typeface="Times New Roman"/>
              </a:rPr>
              <a:t>the</a:t>
            </a:r>
            <a:r>
              <a:rPr sz="2100" spc="-120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90" dirty="0">
                <a:solidFill>
                  <a:srgbClr val="161318"/>
                </a:solidFill>
                <a:latin typeface="Times New Roman"/>
                <a:cs typeface="Times New Roman"/>
              </a:rPr>
              <a:t>lingual</a:t>
            </a:r>
            <a:r>
              <a:rPr sz="2100" spc="-60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95" dirty="0">
                <a:solidFill>
                  <a:srgbClr val="161318"/>
                </a:solidFill>
                <a:latin typeface="Times New Roman"/>
                <a:cs typeface="Times New Roman"/>
              </a:rPr>
              <a:t>brain.</a:t>
            </a:r>
            <a:r>
              <a:rPr sz="2100" spc="-70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90" dirty="0">
                <a:solidFill>
                  <a:srgbClr val="161318"/>
                </a:solidFill>
                <a:latin typeface="Times New Roman"/>
                <a:cs typeface="Times New Roman"/>
              </a:rPr>
              <a:t>There</a:t>
            </a:r>
            <a:r>
              <a:rPr sz="2100" spc="-5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135" dirty="0">
                <a:solidFill>
                  <a:srgbClr val="161318"/>
                </a:solidFill>
                <a:latin typeface="Times New Roman"/>
                <a:cs typeface="Times New Roman"/>
              </a:rPr>
              <a:t>is</a:t>
            </a:r>
            <a:r>
              <a:rPr sz="2100" spc="-135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165" dirty="0">
                <a:solidFill>
                  <a:srgbClr val="161318"/>
                </a:solidFill>
                <a:latin typeface="Times New Roman"/>
                <a:cs typeface="Times New Roman"/>
              </a:rPr>
              <a:t>a</a:t>
            </a:r>
            <a:r>
              <a:rPr sz="2100" spc="-204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95" dirty="0">
                <a:solidFill>
                  <a:srgbClr val="161318"/>
                </a:solidFill>
                <a:latin typeface="Times New Roman"/>
                <a:cs typeface="Times New Roman"/>
              </a:rPr>
              <a:t>longstanding</a:t>
            </a:r>
            <a:r>
              <a:rPr sz="2100" spc="-45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110" dirty="0">
                <a:solidFill>
                  <a:srgbClr val="161318"/>
                </a:solidFill>
                <a:latin typeface="Times New Roman"/>
                <a:cs typeface="Times New Roman"/>
              </a:rPr>
              <a:t>and</a:t>
            </a:r>
            <a:r>
              <a:rPr sz="2100" spc="-75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65" dirty="0">
                <a:solidFill>
                  <a:srgbClr val="161318"/>
                </a:solidFill>
                <a:latin typeface="Times New Roman"/>
                <a:cs typeface="Times New Roman"/>
              </a:rPr>
              <a:t>often  </a:t>
            </a:r>
            <a:r>
              <a:rPr sz="2100" spc="70" dirty="0">
                <a:solidFill>
                  <a:srgbClr val="161318"/>
                </a:solidFill>
                <a:latin typeface="Times New Roman"/>
                <a:cs typeface="Times New Roman"/>
              </a:rPr>
              <a:t>ill-tempered </a:t>
            </a:r>
            <a:r>
              <a:rPr sz="2100" spc="95" dirty="0">
                <a:solidFill>
                  <a:srgbClr val="161318"/>
                </a:solidFill>
                <a:latin typeface="Times New Roman"/>
                <a:cs typeface="Times New Roman"/>
              </a:rPr>
              <a:t>debate </a:t>
            </a:r>
            <a:r>
              <a:rPr sz="2100" spc="90" dirty="0">
                <a:solidFill>
                  <a:srgbClr val="161318"/>
                </a:solidFill>
                <a:latin typeface="Times New Roman"/>
                <a:cs typeface="Times New Roman"/>
              </a:rPr>
              <a:t>about </a:t>
            </a:r>
            <a:r>
              <a:rPr sz="2100" spc="114" dirty="0">
                <a:solidFill>
                  <a:srgbClr val="161318"/>
                </a:solidFill>
                <a:latin typeface="Times New Roman"/>
                <a:cs typeface="Times New Roman"/>
              </a:rPr>
              <a:t>whether Shakespeare </a:t>
            </a:r>
            <a:r>
              <a:rPr sz="2100" spc="105" dirty="0">
                <a:solidFill>
                  <a:srgbClr val="161318"/>
                </a:solidFill>
                <a:latin typeface="Times New Roman"/>
                <a:cs typeface="Times New Roman"/>
              </a:rPr>
              <a:t>actually  </a:t>
            </a:r>
            <a:r>
              <a:rPr sz="2100" spc="70" dirty="0">
                <a:solidFill>
                  <a:srgbClr val="161318"/>
                </a:solidFill>
                <a:latin typeface="Times New Roman"/>
                <a:cs typeface="Times New Roman"/>
              </a:rPr>
              <a:t>wrote, </a:t>
            </a:r>
            <a:r>
              <a:rPr sz="2100" spc="75" dirty="0">
                <a:solidFill>
                  <a:srgbClr val="28232A"/>
                </a:solidFill>
                <a:latin typeface="Times New Roman"/>
                <a:cs typeface="Times New Roman"/>
              </a:rPr>
              <a:t>singly </a:t>
            </a:r>
            <a:r>
              <a:rPr sz="2100" spc="70" dirty="0">
                <a:solidFill>
                  <a:srgbClr val="161318"/>
                </a:solidFill>
                <a:latin typeface="Times New Roman"/>
                <a:cs typeface="Times New Roman"/>
              </a:rPr>
              <a:t>or </a:t>
            </a:r>
            <a:r>
              <a:rPr sz="2100" spc="155" dirty="0">
                <a:solidFill>
                  <a:srgbClr val="161318"/>
                </a:solidFill>
                <a:latin typeface="Times New Roman"/>
                <a:cs typeface="Times New Roman"/>
              </a:rPr>
              <a:t>as </a:t>
            </a:r>
            <a:r>
              <a:rPr sz="2100" spc="240" dirty="0">
                <a:solidFill>
                  <a:srgbClr val="161318"/>
                </a:solidFill>
                <a:latin typeface="Times New Roman"/>
                <a:cs typeface="Times New Roman"/>
              </a:rPr>
              <a:t>a </a:t>
            </a:r>
            <a:r>
              <a:rPr sz="2100" spc="60" dirty="0">
                <a:solidFill>
                  <a:srgbClr val="161318"/>
                </a:solidFill>
                <a:latin typeface="Times New Roman"/>
                <a:cs typeface="Times New Roman"/>
              </a:rPr>
              <a:t>co-author, </a:t>
            </a:r>
            <a:r>
              <a:rPr sz="2100" spc="114" dirty="0">
                <a:solidFill>
                  <a:srgbClr val="161318"/>
                </a:solidFill>
                <a:latin typeface="Times New Roman"/>
                <a:cs typeface="Times New Roman"/>
              </a:rPr>
              <a:t>the </a:t>
            </a:r>
            <a:r>
              <a:rPr sz="2100" spc="110" dirty="0">
                <a:solidFill>
                  <a:srgbClr val="161318"/>
                </a:solidFill>
                <a:latin typeface="Times New Roman"/>
                <a:cs typeface="Times New Roman"/>
              </a:rPr>
              <a:t>37 plays </a:t>
            </a:r>
            <a:r>
              <a:rPr sz="2100" spc="114" dirty="0">
                <a:solidFill>
                  <a:srgbClr val="161318"/>
                </a:solidFill>
                <a:latin typeface="Times New Roman"/>
                <a:cs typeface="Times New Roman"/>
              </a:rPr>
              <a:t>attributed</a:t>
            </a:r>
            <a:r>
              <a:rPr sz="2100" spc="-45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110" dirty="0">
                <a:solidFill>
                  <a:srgbClr val="161318"/>
                </a:solidFill>
                <a:latin typeface="Times New Roman"/>
                <a:cs typeface="Times New Roman"/>
              </a:rPr>
              <a:t>to  </a:t>
            </a:r>
            <a:r>
              <a:rPr sz="2100" spc="90" dirty="0">
                <a:solidFill>
                  <a:srgbClr val="161318"/>
                </a:solidFill>
                <a:latin typeface="Times New Roman"/>
                <a:cs typeface="Times New Roman"/>
              </a:rPr>
              <a:t>him. </a:t>
            </a:r>
            <a:r>
              <a:rPr sz="2100" spc="165" dirty="0">
                <a:solidFill>
                  <a:srgbClr val="161318"/>
                </a:solidFill>
                <a:latin typeface="Times New Roman"/>
                <a:cs typeface="Times New Roman"/>
              </a:rPr>
              <a:t>It </a:t>
            </a:r>
            <a:r>
              <a:rPr sz="2100" spc="120" dirty="0">
                <a:solidFill>
                  <a:srgbClr val="161318"/>
                </a:solidFill>
                <a:latin typeface="Times New Roman"/>
                <a:cs typeface="Times New Roman"/>
              </a:rPr>
              <a:t>is </a:t>
            </a:r>
            <a:r>
              <a:rPr sz="2100" spc="100" dirty="0">
                <a:solidFill>
                  <a:srgbClr val="161318"/>
                </a:solidFill>
                <a:latin typeface="Times New Roman"/>
                <a:cs typeface="Times New Roman"/>
              </a:rPr>
              <a:t>argued </a:t>
            </a:r>
            <a:r>
              <a:rPr sz="2100" spc="160" dirty="0">
                <a:solidFill>
                  <a:srgbClr val="28232A"/>
                </a:solidFill>
                <a:latin typeface="Times New Roman"/>
                <a:cs typeface="Times New Roman"/>
              </a:rPr>
              <a:t>that </a:t>
            </a:r>
            <a:r>
              <a:rPr sz="2100" spc="45" dirty="0">
                <a:solidFill>
                  <a:srgbClr val="161318"/>
                </a:solidFill>
                <a:latin typeface="Times New Roman"/>
                <a:cs typeface="Times New Roman"/>
              </a:rPr>
              <a:t>only </a:t>
            </a:r>
            <a:r>
              <a:rPr sz="2100" spc="165" dirty="0">
                <a:solidFill>
                  <a:srgbClr val="161318"/>
                </a:solidFill>
                <a:latin typeface="Times New Roman"/>
                <a:cs typeface="Times New Roman"/>
              </a:rPr>
              <a:t>a </a:t>
            </a:r>
            <a:r>
              <a:rPr sz="2100" spc="80" dirty="0">
                <a:solidFill>
                  <a:srgbClr val="161318"/>
                </a:solidFill>
                <a:latin typeface="Times New Roman"/>
                <a:cs typeface="Times New Roman"/>
              </a:rPr>
              <a:t>well-travelled </a:t>
            </a:r>
            <a:r>
              <a:rPr sz="2100" spc="70" dirty="0">
                <a:solidFill>
                  <a:srgbClr val="161318"/>
                </a:solidFill>
                <a:latin typeface="Times New Roman"/>
                <a:cs typeface="Times New Roman"/>
              </a:rPr>
              <a:t>Tudor </a:t>
            </a:r>
            <a:r>
              <a:rPr sz="2100" spc="85" dirty="0">
                <a:solidFill>
                  <a:srgbClr val="28232A"/>
                </a:solidFill>
                <a:latin typeface="Times New Roman"/>
                <a:cs typeface="Times New Roman"/>
              </a:rPr>
              <a:t>aristo­  </a:t>
            </a:r>
            <a:r>
              <a:rPr sz="2100" spc="100" dirty="0">
                <a:solidFill>
                  <a:srgbClr val="161318"/>
                </a:solidFill>
                <a:latin typeface="Times New Roman"/>
                <a:cs typeface="Times New Roman"/>
              </a:rPr>
              <a:t>crat,</a:t>
            </a:r>
            <a:r>
              <a:rPr sz="2100" spc="-180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95" dirty="0">
                <a:solidFill>
                  <a:srgbClr val="161318"/>
                </a:solidFill>
                <a:latin typeface="Times New Roman"/>
                <a:cs typeface="Times New Roman"/>
              </a:rPr>
              <a:t>versed</a:t>
            </a:r>
            <a:r>
              <a:rPr sz="2100" spc="-150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135" dirty="0">
                <a:solidFill>
                  <a:srgbClr val="161318"/>
                </a:solidFill>
                <a:latin typeface="Times New Roman"/>
                <a:cs typeface="Times New Roman"/>
              </a:rPr>
              <a:t>in</a:t>
            </a:r>
            <a:r>
              <a:rPr sz="2100" spc="-105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140" dirty="0">
                <a:solidFill>
                  <a:srgbClr val="161318"/>
                </a:solidFill>
                <a:latin typeface="Times New Roman"/>
                <a:cs typeface="Times New Roman"/>
              </a:rPr>
              <a:t>the</a:t>
            </a:r>
            <a:r>
              <a:rPr sz="2100" spc="-165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135" dirty="0">
                <a:solidFill>
                  <a:srgbClr val="161318"/>
                </a:solidFill>
                <a:latin typeface="Times New Roman"/>
                <a:cs typeface="Times New Roman"/>
              </a:rPr>
              <a:t>ways</a:t>
            </a:r>
            <a:r>
              <a:rPr sz="2100" spc="-254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-30" dirty="0">
                <a:solidFill>
                  <a:srgbClr val="161318"/>
                </a:solidFill>
                <a:latin typeface="Times New Roman"/>
                <a:cs typeface="Times New Roman"/>
              </a:rPr>
              <a:t>of</a:t>
            </a:r>
            <a:r>
              <a:rPr sz="2100" spc="-95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55" dirty="0">
                <a:solidFill>
                  <a:srgbClr val="161318"/>
                </a:solidFill>
                <a:latin typeface="Times New Roman"/>
                <a:cs typeface="Times New Roman"/>
              </a:rPr>
              <a:t>courtly</a:t>
            </a:r>
            <a:r>
              <a:rPr sz="2100" spc="-100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20" dirty="0">
                <a:solidFill>
                  <a:srgbClr val="161318"/>
                </a:solidFill>
                <a:latin typeface="Times New Roman"/>
                <a:cs typeface="Times New Roman"/>
              </a:rPr>
              <a:t>love,</a:t>
            </a:r>
            <a:r>
              <a:rPr sz="2100" spc="-125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40" dirty="0">
                <a:solidFill>
                  <a:srgbClr val="161318"/>
                </a:solidFill>
                <a:latin typeface="Times New Roman"/>
                <a:cs typeface="Times New Roman"/>
              </a:rPr>
              <a:t>would</a:t>
            </a:r>
            <a:r>
              <a:rPr sz="2100" spc="-20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105" dirty="0">
                <a:solidFill>
                  <a:srgbClr val="161318"/>
                </a:solidFill>
                <a:latin typeface="Times New Roman"/>
                <a:cs typeface="Times New Roman"/>
              </a:rPr>
              <a:t>have</a:t>
            </a:r>
            <a:r>
              <a:rPr sz="2100" spc="-125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140" dirty="0">
                <a:solidFill>
                  <a:srgbClr val="161318"/>
                </a:solidFill>
                <a:latin typeface="Times New Roman"/>
                <a:cs typeface="Times New Roman"/>
              </a:rPr>
              <a:t>had</a:t>
            </a:r>
            <a:r>
              <a:rPr sz="2100" spc="-5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140" dirty="0">
                <a:solidFill>
                  <a:srgbClr val="161318"/>
                </a:solidFill>
                <a:latin typeface="Times New Roman"/>
                <a:cs typeface="Times New Roman"/>
              </a:rPr>
              <a:t>the  </a:t>
            </a:r>
            <a:r>
              <a:rPr sz="2100" spc="60" dirty="0">
                <a:solidFill>
                  <a:srgbClr val="161318"/>
                </a:solidFill>
                <a:latin typeface="Times New Roman"/>
                <a:cs typeface="Times New Roman"/>
              </a:rPr>
              <a:t>experiences</a:t>
            </a:r>
            <a:r>
              <a:rPr sz="2100" spc="55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70" dirty="0">
                <a:solidFill>
                  <a:srgbClr val="161318"/>
                </a:solidFill>
                <a:latin typeface="Times New Roman"/>
                <a:cs typeface="Times New Roman"/>
              </a:rPr>
              <a:t>to</a:t>
            </a:r>
            <a:r>
              <a:rPr sz="2100" spc="-45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110" dirty="0">
                <a:solidFill>
                  <a:srgbClr val="161318"/>
                </a:solidFill>
                <a:latin typeface="Times New Roman"/>
                <a:cs typeface="Times New Roman"/>
              </a:rPr>
              <a:t>write</a:t>
            </a:r>
            <a:r>
              <a:rPr sz="2100" spc="-50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140" dirty="0">
                <a:solidFill>
                  <a:srgbClr val="161318"/>
                </a:solidFill>
                <a:latin typeface="Times New Roman"/>
                <a:cs typeface="Times New Roman"/>
              </a:rPr>
              <a:t>the</a:t>
            </a:r>
            <a:r>
              <a:rPr sz="2100" spc="-30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85" dirty="0">
                <a:solidFill>
                  <a:srgbClr val="161318"/>
                </a:solidFill>
                <a:latin typeface="Times New Roman"/>
                <a:cs typeface="Times New Roman"/>
              </a:rPr>
              <a:t>histories,</a:t>
            </a:r>
            <a:r>
              <a:rPr sz="2100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100" dirty="0">
                <a:solidFill>
                  <a:srgbClr val="161318"/>
                </a:solidFill>
                <a:latin typeface="Times New Roman"/>
                <a:cs typeface="Times New Roman"/>
              </a:rPr>
              <a:t>tragedies,</a:t>
            </a:r>
            <a:r>
              <a:rPr sz="2100" spc="-55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110" dirty="0">
                <a:solidFill>
                  <a:srgbClr val="161318"/>
                </a:solidFill>
                <a:latin typeface="Times New Roman"/>
                <a:cs typeface="Times New Roman"/>
              </a:rPr>
              <a:t>and</a:t>
            </a:r>
            <a:r>
              <a:rPr sz="2100" spc="20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90" dirty="0">
                <a:solidFill>
                  <a:srgbClr val="161318"/>
                </a:solidFill>
                <a:latin typeface="Times New Roman"/>
                <a:cs typeface="Times New Roman"/>
              </a:rPr>
              <a:t>romantic  </a:t>
            </a:r>
            <a:r>
              <a:rPr sz="2100" spc="45" dirty="0">
                <a:solidFill>
                  <a:srgbClr val="161318"/>
                </a:solidFill>
                <a:latin typeface="Times New Roman"/>
                <a:cs typeface="Times New Roman"/>
              </a:rPr>
              <a:t>comedies</a:t>
            </a:r>
            <a:r>
              <a:rPr sz="2100" spc="-80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114" dirty="0">
                <a:solidFill>
                  <a:srgbClr val="161318"/>
                </a:solidFill>
                <a:latin typeface="Times New Roman"/>
                <a:cs typeface="Times New Roman"/>
              </a:rPr>
              <a:t>attributed</a:t>
            </a:r>
            <a:r>
              <a:rPr sz="2100" spc="-105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250" spc="50" dirty="0">
                <a:solidFill>
                  <a:srgbClr val="161318"/>
                </a:solidFill>
                <a:latin typeface="Times New Roman"/>
                <a:cs typeface="Times New Roman"/>
              </a:rPr>
              <a:t>to</a:t>
            </a:r>
            <a:r>
              <a:rPr sz="2250" spc="-160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100" dirty="0">
                <a:solidFill>
                  <a:srgbClr val="161318"/>
                </a:solidFill>
                <a:latin typeface="Times New Roman"/>
                <a:cs typeface="Times New Roman"/>
              </a:rPr>
              <a:t>Shakespeare.</a:t>
            </a:r>
            <a:r>
              <a:rPr sz="2100" spc="-140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161318"/>
                </a:solidFill>
                <a:latin typeface="Times New Roman"/>
                <a:cs typeface="Times New Roman"/>
              </a:rPr>
              <a:t>Now</a:t>
            </a:r>
            <a:r>
              <a:rPr sz="2100" spc="-90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60" dirty="0">
                <a:solidFill>
                  <a:srgbClr val="161318"/>
                </a:solidFill>
                <a:latin typeface="Times New Roman"/>
                <a:cs typeface="Times New Roman"/>
              </a:rPr>
              <a:t>we</a:t>
            </a:r>
            <a:r>
              <a:rPr sz="2100" spc="-90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95" dirty="0">
                <a:solidFill>
                  <a:srgbClr val="161318"/>
                </a:solidFill>
                <a:latin typeface="Times New Roman"/>
                <a:cs typeface="Times New Roman"/>
              </a:rPr>
              <a:t>can</a:t>
            </a:r>
            <a:r>
              <a:rPr sz="2100" spc="-100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80" dirty="0">
                <a:solidFill>
                  <a:srgbClr val="161318"/>
                </a:solidFill>
                <a:latin typeface="Times New Roman"/>
                <a:cs typeface="Times New Roman"/>
              </a:rPr>
              <a:t>speculate  </a:t>
            </a:r>
            <a:r>
              <a:rPr sz="2100" spc="175" dirty="0">
                <a:solidFill>
                  <a:srgbClr val="161318"/>
                </a:solidFill>
                <a:latin typeface="Times New Roman"/>
                <a:cs typeface="Times New Roman"/>
              </a:rPr>
              <a:t>that </a:t>
            </a:r>
            <a:r>
              <a:rPr sz="2100" spc="60" dirty="0">
                <a:solidFill>
                  <a:srgbClr val="161318"/>
                </a:solidFill>
                <a:latin typeface="Times New Roman"/>
                <a:cs typeface="Times New Roman"/>
              </a:rPr>
              <a:t>some </a:t>
            </a:r>
            <a:r>
              <a:rPr sz="2100" spc="55" dirty="0">
                <a:solidFill>
                  <a:srgbClr val="161318"/>
                </a:solidFill>
                <a:latin typeface="Times New Roman"/>
                <a:cs typeface="Times New Roman"/>
              </a:rPr>
              <a:t>background </a:t>
            </a:r>
            <a:r>
              <a:rPr sz="2100" spc="95" dirty="0">
                <a:solidFill>
                  <a:srgbClr val="161318"/>
                </a:solidFill>
                <a:latin typeface="Times New Roman"/>
                <a:cs typeface="Times New Roman"/>
              </a:rPr>
              <a:t>reading </a:t>
            </a:r>
            <a:r>
              <a:rPr sz="2100" spc="110" dirty="0">
                <a:solidFill>
                  <a:srgbClr val="161318"/>
                </a:solidFill>
                <a:latin typeface="Times New Roman"/>
                <a:cs typeface="Times New Roman"/>
              </a:rPr>
              <a:t>and </a:t>
            </a:r>
            <a:r>
              <a:rPr sz="2100" spc="60" dirty="0">
                <a:solidFill>
                  <a:srgbClr val="161318"/>
                </a:solidFill>
                <a:latin typeface="Times New Roman"/>
                <a:cs typeface="Times New Roman"/>
              </a:rPr>
              <a:t>curiosity </a:t>
            </a:r>
            <a:r>
              <a:rPr sz="2100" spc="90" dirty="0">
                <a:solidFill>
                  <a:srgbClr val="161318"/>
                </a:solidFill>
                <a:latin typeface="Times New Roman"/>
                <a:cs typeface="Times New Roman"/>
              </a:rPr>
              <a:t>about </a:t>
            </a:r>
            <a:r>
              <a:rPr sz="2100" spc="114" dirty="0">
                <a:solidFill>
                  <a:srgbClr val="161318"/>
                </a:solidFill>
                <a:latin typeface="Times New Roman"/>
                <a:cs typeface="Times New Roman"/>
              </a:rPr>
              <a:t>the  </a:t>
            </a:r>
            <a:r>
              <a:rPr sz="2100" spc="90" dirty="0">
                <a:solidFill>
                  <a:srgbClr val="161318"/>
                </a:solidFill>
                <a:latin typeface="Times New Roman"/>
                <a:cs typeface="Times New Roman"/>
              </a:rPr>
              <a:t>motivations </a:t>
            </a:r>
            <a:r>
              <a:rPr sz="2100" spc="-35" dirty="0">
                <a:solidFill>
                  <a:srgbClr val="161318"/>
                </a:solidFill>
                <a:latin typeface="Times New Roman"/>
                <a:cs typeface="Times New Roman"/>
              </a:rPr>
              <a:t>of </a:t>
            </a:r>
            <a:r>
              <a:rPr sz="2100" spc="95" dirty="0">
                <a:solidFill>
                  <a:srgbClr val="161318"/>
                </a:solidFill>
                <a:latin typeface="Times New Roman"/>
                <a:cs typeface="Times New Roman"/>
              </a:rPr>
              <a:t>others, </a:t>
            </a:r>
            <a:r>
              <a:rPr sz="2100" spc="50" dirty="0">
                <a:solidFill>
                  <a:srgbClr val="161318"/>
                </a:solidFill>
                <a:latin typeface="Times New Roman"/>
                <a:cs typeface="Times New Roman"/>
              </a:rPr>
              <a:t>coupled </a:t>
            </a:r>
            <a:r>
              <a:rPr sz="2100" spc="114" dirty="0">
                <a:solidFill>
                  <a:srgbClr val="161318"/>
                </a:solidFill>
                <a:latin typeface="Times New Roman"/>
                <a:cs typeface="Times New Roman"/>
              </a:rPr>
              <a:t>with </a:t>
            </a:r>
            <a:r>
              <a:rPr sz="2100" spc="165" dirty="0">
                <a:solidFill>
                  <a:srgbClr val="161318"/>
                </a:solidFill>
                <a:latin typeface="Times New Roman"/>
                <a:cs typeface="Times New Roman"/>
              </a:rPr>
              <a:t>a </a:t>
            </a:r>
            <a:r>
              <a:rPr sz="2100" spc="90" dirty="0">
                <a:solidFill>
                  <a:srgbClr val="28232A"/>
                </a:solidFill>
                <a:latin typeface="Times New Roman"/>
                <a:cs typeface="Times New Roman"/>
              </a:rPr>
              <a:t>spectacular</a:t>
            </a:r>
            <a:r>
              <a:rPr sz="2100" spc="90" dirty="0">
                <a:solidFill>
                  <a:srgbClr val="010101"/>
                </a:solidFill>
                <a:latin typeface="Times New Roman"/>
                <a:cs typeface="Times New Roman"/>
              </a:rPr>
              <a:t>ly </a:t>
            </a:r>
            <a:r>
              <a:rPr sz="2100" spc="50" dirty="0">
                <a:solidFill>
                  <a:srgbClr val="161318"/>
                </a:solidFill>
                <a:latin typeface="Times New Roman"/>
                <a:cs typeface="Times New Roman"/>
              </a:rPr>
              <a:t>well­  connected </a:t>
            </a:r>
            <a:r>
              <a:rPr sz="2100" spc="25" dirty="0">
                <a:solidFill>
                  <a:srgbClr val="161318"/>
                </a:solidFill>
                <a:latin typeface="Times New Roman"/>
                <a:cs typeface="Times New Roman"/>
              </a:rPr>
              <a:t>DMN, </a:t>
            </a:r>
            <a:r>
              <a:rPr sz="2100" spc="100" dirty="0">
                <a:solidFill>
                  <a:srgbClr val="161318"/>
                </a:solidFill>
                <a:latin typeface="Times New Roman"/>
                <a:cs typeface="Times New Roman"/>
              </a:rPr>
              <a:t>made </a:t>
            </a:r>
            <a:r>
              <a:rPr sz="2100" spc="114" dirty="0">
                <a:solidFill>
                  <a:srgbClr val="28232A"/>
                </a:solidFill>
                <a:latin typeface="Times New Roman"/>
                <a:cs typeface="Times New Roman"/>
              </a:rPr>
              <a:t>the </a:t>
            </a:r>
            <a:r>
              <a:rPr sz="2100" spc="110" dirty="0">
                <a:solidFill>
                  <a:srgbClr val="161318"/>
                </a:solidFill>
                <a:latin typeface="Times New Roman"/>
                <a:cs typeface="Times New Roman"/>
              </a:rPr>
              <a:t>bard </a:t>
            </a:r>
            <a:r>
              <a:rPr sz="2100" spc="90" dirty="0">
                <a:solidFill>
                  <a:srgbClr val="161318"/>
                </a:solidFill>
                <a:latin typeface="Times New Roman"/>
                <a:cs typeface="Times New Roman"/>
              </a:rPr>
              <a:t>immortal </a:t>
            </a:r>
            <a:r>
              <a:rPr sz="2100" spc="80" dirty="0">
                <a:solidFill>
                  <a:srgbClr val="161318"/>
                </a:solidFill>
                <a:latin typeface="Times New Roman"/>
                <a:cs typeface="Times New Roman"/>
              </a:rPr>
              <a:t>despite </a:t>
            </a:r>
            <a:r>
              <a:rPr sz="2100" spc="85" dirty="0">
                <a:solidFill>
                  <a:srgbClr val="161318"/>
                </a:solidFill>
                <a:latin typeface="Times New Roman"/>
                <a:cs typeface="Times New Roman"/>
              </a:rPr>
              <a:t>his  </a:t>
            </a:r>
            <a:r>
              <a:rPr sz="2100" spc="125" dirty="0">
                <a:solidFill>
                  <a:srgbClr val="161318"/>
                </a:solidFill>
                <a:latin typeface="Times New Roman"/>
                <a:cs typeface="Times New Roman"/>
              </a:rPr>
              <a:t>humble </a:t>
            </a:r>
            <a:r>
              <a:rPr sz="2100" spc="95" dirty="0">
                <a:solidFill>
                  <a:srgbClr val="161318"/>
                </a:solidFill>
                <a:latin typeface="Times New Roman"/>
                <a:cs typeface="Times New Roman"/>
              </a:rPr>
              <a:t>origins. </a:t>
            </a:r>
            <a:r>
              <a:rPr sz="2100" spc="70" dirty="0">
                <a:solidFill>
                  <a:srgbClr val="161318"/>
                </a:solidFill>
                <a:latin typeface="Times New Roman"/>
                <a:cs typeface="Times New Roman"/>
              </a:rPr>
              <a:t>And </a:t>
            </a:r>
            <a:r>
              <a:rPr sz="2100" spc="60" dirty="0">
                <a:solidFill>
                  <a:srgbClr val="161318"/>
                </a:solidFill>
                <a:latin typeface="Times New Roman"/>
                <a:cs typeface="Times New Roman"/>
              </a:rPr>
              <a:t>we </a:t>
            </a:r>
            <a:r>
              <a:rPr sz="2100" spc="35" dirty="0">
                <a:solidFill>
                  <a:srgbClr val="161318"/>
                </a:solidFill>
                <a:latin typeface="Times New Roman"/>
                <a:cs typeface="Times New Roman"/>
              </a:rPr>
              <a:t>know </a:t>
            </a:r>
            <a:r>
              <a:rPr sz="2100" spc="175" dirty="0">
                <a:solidFill>
                  <a:srgbClr val="161318"/>
                </a:solidFill>
                <a:latin typeface="Times New Roman"/>
                <a:cs typeface="Times New Roman"/>
              </a:rPr>
              <a:t>that </a:t>
            </a:r>
            <a:r>
              <a:rPr sz="2100" spc="140" dirty="0">
                <a:solidFill>
                  <a:srgbClr val="28232A"/>
                </a:solidFill>
                <a:latin typeface="Times New Roman"/>
                <a:cs typeface="Times New Roman"/>
              </a:rPr>
              <a:t>the </a:t>
            </a:r>
            <a:r>
              <a:rPr sz="2100" spc="30" dirty="0">
                <a:solidFill>
                  <a:srgbClr val="161318"/>
                </a:solidFill>
                <a:latin typeface="Times New Roman"/>
                <a:cs typeface="Times New Roman"/>
              </a:rPr>
              <a:t>DMN </a:t>
            </a:r>
            <a:r>
              <a:rPr sz="2100" spc="204" dirty="0">
                <a:solidFill>
                  <a:srgbClr val="161318"/>
                </a:solidFill>
                <a:latin typeface="Times New Roman"/>
                <a:cs typeface="Times New Roman"/>
              </a:rPr>
              <a:t>is </a:t>
            </a:r>
            <a:r>
              <a:rPr sz="2100" spc="120" dirty="0">
                <a:solidFill>
                  <a:srgbClr val="161318"/>
                </a:solidFill>
                <a:latin typeface="Times New Roman"/>
                <a:cs typeface="Times New Roman"/>
              </a:rPr>
              <a:t>as </a:t>
            </a:r>
            <a:r>
              <a:rPr sz="2100" spc="45" dirty="0">
                <a:solidFill>
                  <a:srgbClr val="161318"/>
                </a:solidFill>
                <a:latin typeface="Times New Roman"/>
                <a:cs typeface="Times New Roman"/>
              </a:rPr>
              <a:t>active  </a:t>
            </a:r>
            <a:r>
              <a:rPr sz="2100" spc="135" dirty="0">
                <a:solidFill>
                  <a:srgbClr val="161318"/>
                </a:solidFill>
                <a:latin typeface="Times New Roman"/>
                <a:cs typeface="Times New Roman"/>
              </a:rPr>
              <a:t>in </a:t>
            </a:r>
            <a:r>
              <a:rPr sz="2100" spc="114" dirty="0">
                <a:solidFill>
                  <a:srgbClr val="161318"/>
                </a:solidFill>
                <a:latin typeface="Times New Roman"/>
                <a:cs typeface="Times New Roman"/>
              </a:rPr>
              <a:t>narrative </a:t>
            </a:r>
            <a:r>
              <a:rPr sz="2100" spc="50" dirty="0">
                <a:solidFill>
                  <a:srgbClr val="161318"/>
                </a:solidFill>
                <a:latin typeface="Times New Roman"/>
                <a:cs typeface="Times New Roman"/>
              </a:rPr>
              <a:t>production </a:t>
            </a:r>
            <a:r>
              <a:rPr sz="2100" spc="155" dirty="0">
                <a:solidFill>
                  <a:srgbClr val="161318"/>
                </a:solidFill>
                <a:latin typeface="Times New Roman"/>
                <a:cs typeface="Times New Roman"/>
              </a:rPr>
              <a:t>as </a:t>
            </a:r>
            <a:r>
              <a:rPr sz="2100" spc="160" dirty="0">
                <a:solidFill>
                  <a:srgbClr val="161318"/>
                </a:solidFill>
                <a:latin typeface="Times New Roman"/>
                <a:cs typeface="Times New Roman"/>
              </a:rPr>
              <a:t>it </a:t>
            </a:r>
            <a:r>
              <a:rPr sz="2100" spc="175" dirty="0">
                <a:solidFill>
                  <a:srgbClr val="161318"/>
                </a:solidFill>
                <a:latin typeface="Times New Roman"/>
                <a:cs typeface="Times New Roman"/>
              </a:rPr>
              <a:t>is </a:t>
            </a:r>
            <a:r>
              <a:rPr sz="2100" spc="135" dirty="0">
                <a:solidFill>
                  <a:srgbClr val="161318"/>
                </a:solidFill>
                <a:latin typeface="Times New Roman"/>
                <a:cs typeface="Times New Roman"/>
              </a:rPr>
              <a:t>in </a:t>
            </a:r>
            <a:r>
              <a:rPr sz="2100" spc="80" dirty="0">
                <a:solidFill>
                  <a:srgbClr val="161318"/>
                </a:solidFill>
                <a:latin typeface="Times New Roman"/>
                <a:cs typeface="Times New Roman"/>
              </a:rPr>
              <a:t>comprehension</a:t>
            </a:r>
            <a:r>
              <a:rPr sz="2100" spc="-10" dirty="0">
                <a:solidFill>
                  <a:srgbClr val="161318"/>
                </a:solidFill>
                <a:latin typeface="Times New Roman"/>
                <a:cs typeface="Times New Roman"/>
              </a:rPr>
              <a:t> </a:t>
            </a:r>
            <a:r>
              <a:rPr sz="2100" spc="70" dirty="0">
                <a:solidFill>
                  <a:srgbClr val="346EA3"/>
                </a:solidFill>
                <a:latin typeface="Times New Roman"/>
                <a:cs typeface="Times New Roman"/>
              </a:rPr>
              <a:t>[</a:t>
            </a:r>
            <a:r>
              <a:rPr sz="2100" spc="70" dirty="0">
                <a:solidFill>
                  <a:srgbClr val="0F6DA5"/>
                </a:solidFill>
                <a:latin typeface="Times New Roman"/>
                <a:cs typeface="Times New Roman"/>
              </a:rPr>
              <a:t>10]</a:t>
            </a:r>
            <a:r>
              <a:rPr sz="2100" spc="70" dirty="0">
                <a:solidFill>
                  <a:srgbClr val="161318"/>
                </a:solidFill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021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9974" y="206429"/>
            <a:ext cx="3865625" cy="1627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0867" y="1810101"/>
            <a:ext cx="848994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Listening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56748" y="206429"/>
            <a:ext cx="3864839" cy="1627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98105" y="1810101"/>
            <a:ext cx="76962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35" dirty="0"/>
              <a:t>R</a:t>
            </a:r>
            <a:r>
              <a:rPr sz="1800" dirty="0"/>
              <a:t>eading</a:t>
            </a:r>
            <a:endParaRPr sz="1800"/>
          </a:p>
        </p:txBody>
      </p:sp>
      <p:sp>
        <p:nvSpPr>
          <p:cNvPr id="7" name="object 7"/>
          <p:cNvSpPr/>
          <p:nvPr/>
        </p:nvSpPr>
        <p:spPr>
          <a:xfrm>
            <a:off x="203929" y="2374538"/>
            <a:ext cx="8731613" cy="16271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34825" y="4019543"/>
            <a:ext cx="301498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Intelligibility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1800" u="sng" spc="-80" dirty="0">
                <a:solidFill>
                  <a:srgbClr val="FFFFFF"/>
                </a:solidFill>
                <a:latin typeface="Calibri"/>
                <a:cs typeface="Calibri"/>
              </a:rPr>
              <a:t>acMvated</a:t>
            </a:r>
            <a:r>
              <a:rPr sz="1800" u="sng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8837" y="4721267"/>
            <a:ext cx="3440832" cy="16271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35889" y="4721267"/>
            <a:ext cx="3814745" cy="1627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914668" y="6349198"/>
            <a:ext cx="3249295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Intelligibility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1800" u="sng" spc="-65" dirty="0">
                <a:solidFill>
                  <a:srgbClr val="FFFFFF"/>
                </a:solidFill>
                <a:latin typeface="Calibri"/>
                <a:cs typeface="Calibri"/>
              </a:rPr>
              <a:t>deacMvated</a:t>
            </a:r>
            <a:r>
              <a:rPr sz="1800" u="sng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4089" y="896937"/>
            <a:ext cx="4937983" cy="2099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1046" y="964765"/>
            <a:ext cx="2440165" cy="19619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4089" y="896937"/>
            <a:ext cx="4937983" cy="2099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84089" y="3593156"/>
            <a:ext cx="4937983" cy="2631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1046" y="964765"/>
            <a:ext cx="2440165" cy="19619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1171" y="3594851"/>
            <a:ext cx="2618216" cy="26266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933" y="312091"/>
            <a:ext cx="5259705" cy="462280"/>
          </a:xfrm>
          <a:prstGeom prst="rect">
            <a:avLst/>
          </a:prstGeom>
          <a:solidFill>
            <a:srgbClr val="FF7C00"/>
          </a:solidFill>
        </p:spPr>
        <p:txBody>
          <a:bodyPr vert="horz" wrap="square" lIns="0" tIns="45719" rIns="0" bIns="0" rtlCol="0">
            <a:spAutoFit/>
          </a:bodyPr>
          <a:lstStyle/>
          <a:p>
            <a:pPr marL="979805">
              <a:lnSpc>
                <a:spcPct val="100000"/>
              </a:lnSpc>
              <a:spcBef>
                <a:spcPts val="359"/>
              </a:spcBef>
            </a:pPr>
            <a:r>
              <a:rPr sz="2400" dirty="0">
                <a:latin typeface="Arial"/>
                <a:cs typeface="Arial"/>
              </a:rPr>
              <a:t>Breathing during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speech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14202" y="1068389"/>
            <a:ext cx="4383405" cy="2225675"/>
          </a:xfrm>
          <a:custGeom>
            <a:avLst/>
            <a:gdLst/>
            <a:ahLst/>
            <a:cxnLst/>
            <a:rect l="l" t="t" r="r" b="b"/>
            <a:pathLst>
              <a:path w="4383405" h="2225675">
                <a:moveTo>
                  <a:pt x="0" y="0"/>
                </a:moveTo>
                <a:lnTo>
                  <a:pt x="4383086" y="2225674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91939" y="6016625"/>
            <a:ext cx="335280" cy="466725"/>
          </a:xfrm>
          <a:custGeom>
            <a:avLst/>
            <a:gdLst/>
            <a:ahLst/>
            <a:cxnLst/>
            <a:rect l="l" t="t" r="r" b="b"/>
            <a:pathLst>
              <a:path w="335280" h="466725">
                <a:moveTo>
                  <a:pt x="0" y="466724"/>
                </a:moveTo>
                <a:lnTo>
                  <a:pt x="334962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75076" y="6007100"/>
            <a:ext cx="335280" cy="466725"/>
          </a:xfrm>
          <a:custGeom>
            <a:avLst/>
            <a:gdLst/>
            <a:ahLst/>
            <a:cxnLst/>
            <a:rect l="l" t="t" r="r" b="b"/>
            <a:pathLst>
              <a:path w="335279" h="466725">
                <a:moveTo>
                  <a:pt x="334963" y="466724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1091" y="2446020"/>
            <a:ext cx="160528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Lung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volume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1091" y="3508058"/>
            <a:ext cx="1451610" cy="143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External  intercostals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635"/>
              </a:spcBef>
            </a:pPr>
            <a:r>
              <a:rPr sz="2000" b="1" dirty="0">
                <a:latin typeface="Arial"/>
                <a:cs typeface="Arial"/>
              </a:rPr>
              <a:t>Internal  intercostals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11027" y="3284537"/>
            <a:ext cx="2320925" cy="1057275"/>
          </a:xfrm>
          <a:custGeom>
            <a:avLst/>
            <a:gdLst/>
            <a:ahLst/>
            <a:cxnLst/>
            <a:rect l="l" t="t" r="r" b="b"/>
            <a:pathLst>
              <a:path w="2320925" h="1057275">
                <a:moveTo>
                  <a:pt x="0" y="0"/>
                </a:moveTo>
                <a:lnTo>
                  <a:pt x="0" y="1057275"/>
                </a:lnTo>
                <a:lnTo>
                  <a:pt x="2320924" y="5286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11027" y="3284537"/>
            <a:ext cx="2320925" cy="1057275"/>
          </a:xfrm>
          <a:custGeom>
            <a:avLst/>
            <a:gdLst/>
            <a:ahLst/>
            <a:cxnLst/>
            <a:rect l="l" t="t" r="r" b="b"/>
            <a:pathLst>
              <a:path w="2320925" h="1057275">
                <a:moveTo>
                  <a:pt x="0" y="0"/>
                </a:moveTo>
                <a:lnTo>
                  <a:pt x="2320924" y="528637"/>
                </a:lnTo>
                <a:lnTo>
                  <a:pt x="0" y="105727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57325" y="4102100"/>
            <a:ext cx="2320925" cy="1057275"/>
          </a:xfrm>
          <a:custGeom>
            <a:avLst/>
            <a:gdLst/>
            <a:ahLst/>
            <a:cxnLst/>
            <a:rect l="l" t="t" r="r" b="b"/>
            <a:pathLst>
              <a:path w="2320925" h="1057275">
                <a:moveTo>
                  <a:pt x="2320924" y="0"/>
                </a:moveTo>
                <a:lnTo>
                  <a:pt x="0" y="528637"/>
                </a:lnTo>
                <a:lnTo>
                  <a:pt x="2320924" y="1057275"/>
                </a:lnTo>
                <a:lnTo>
                  <a:pt x="23209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57325" y="4102100"/>
            <a:ext cx="2320925" cy="1057275"/>
          </a:xfrm>
          <a:custGeom>
            <a:avLst/>
            <a:gdLst/>
            <a:ahLst/>
            <a:cxnLst/>
            <a:rect l="l" t="t" r="r" b="b"/>
            <a:pathLst>
              <a:path w="2320925" h="1057275">
                <a:moveTo>
                  <a:pt x="2320924" y="0"/>
                </a:moveTo>
                <a:lnTo>
                  <a:pt x="0" y="528637"/>
                </a:lnTo>
                <a:lnTo>
                  <a:pt x="2320924" y="1057274"/>
                </a:lnTo>
                <a:lnTo>
                  <a:pt x="2320924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1091" y="5875020"/>
            <a:ext cx="1267460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Subglottal  pressure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06725" y="1267977"/>
            <a:ext cx="2360612" cy="1174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6000" y="1290639"/>
            <a:ext cx="3703954" cy="0"/>
          </a:xfrm>
          <a:custGeom>
            <a:avLst/>
            <a:gdLst/>
            <a:ahLst/>
            <a:cxnLst/>
            <a:rect l="l" t="t" r="r" b="b"/>
            <a:pathLst>
              <a:path w="3703954">
                <a:moveTo>
                  <a:pt x="0" y="0"/>
                </a:moveTo>
                <a:lnTo>
                  <a:pt x="3703637" y="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82789" y="2419350"/>
            <a:ext cx="2781300" cy="0"/>
          </a:xfrm>
          <a:custGeom>
            <a:avLst/>
            <a:gdLst/>
            <a:ahLst/>
            <a:cxnLst/>
            <a:rect l="l" t="t" r="r" b="b"/>
            <a:pathLst>
              <a:path w="2781300">
                <a:moveTo>
                  <a:pt x="0" y="0"/>
                </a:moveTo>
                <a:lnTo>
                  <a:pt x="2781299" y="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99914" y="5981260"/>
            <a:ext cx="4514848" cy="102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07583"/>
            <a:ext cx="9131120" cy="5731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878" y="708337"/>
            <a:ext cx="3812146" cy="2511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636" y="1803041"/>
            <a:ext cx="0" cy="1867535"/>
          </a:xfrm>
          <a:custGeom>
            <a:avLst/>
            <a:gdLst/>
            <a:ahLst/>
            <a:cxnLst/>
            <a:rect l="l" t="t" r="r" b="b"/>
            <a:pathLst>
              <a:path h="1867535">
                <a:moveTo>
                  <a:pt x="0" y="1867437"/>
                </a:moveTo>
                <a:lnTo>
                  <a:pt x="0" y="0"/>
                </a:lnTo>
              </a:path>
            </a:pathLst>
          </a:custGeom>
          <a:ln w="25757">
            <a:solidFill>
              <a:srgbClr val="B8CC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757" y="3654380"/>
            <a:ext cx="4894580" cy="0"/>
          </a:xfrm>
          <a:custGeom>
            <a:avLst/>
            <a:gdLst/>
            <a:ahLst/>
            <a:cxnLst/>
            <a:rect l="l" t="t" r="r" b="b"/>
            <a:pathLst>
              <a:path w="4894580">
                <a:moveTo>
                  <a:pt x="0" y="0"/>
                </a:moveTo>
                <a:lnTo>
                  <a:pt x="4893972" y="0"/>
                </a:lnTo>
              </a:path>
            </a:pathLst>
          </a:custGeom>
          <a:ln w="32197">
            <a:solidFill>
              <a:srgbClr val="A0BC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054" rIns="0" bIns="0" rtlCol="0">
            <a:spAutoFit/>
          </a:bodyPr>
          <a:lstStyle/>
          <a:p>
            <a:pPr marL="2297430">
              <a:lnSpc>
                <a:spcPct val="100000"/>
              </a:lnSpc>
            </a:pPr>
            <a:r>
              <a:rPr sz="1600" i="1" spc="25" dirty="0">
                <a:solidFill>
                  <a:srgbClr val="A33631"/>
                </a:solidFill>
                <a:latin typeface="Times New Roman"/>
                <a:cs typeface="Times New Roman"/>
              </a:rPr>
              <a:t>'K'1f'M-W'T </a:t>
            </a:r>
            <a:r>
              <a:rPr sz="1250" i="1" spc="204" dirty="0">
                <a:solidFill>
                  <a:srgbClr val="A33631"/>
                </a:solidFill>
                <a:latin typeface="Times New Roman"/>
                <a:cs typeface="Times New Roman"/>
              </a:rPr>
              <a:t>15000 </a:t>
            </a:r>
            <a:r>
              <a:rPr sz="1900" i="1" spc="-265" dirty="0">
                <a:solidFill>
                  <a:srgbClr val="A33631"/>
                </a:solidFill>
                <a:latin typeface="Times New Roman"/>
                <a:cs typeface="Times New Roman"/>
              </a:rPr>
              <a:t>('Tu'  </a:t>
            </a:r>
            <a:r>
              <a:rPr sz="1900" i="1" spc="15" dirty="0">
                <a:solidFill>
                  <a:srgbClr val="A33631"/>
                </a:solidFill>
                <a:latin typeface="Times New Roman"/>
                <a:cs typeface="Times New Roman"/>
              </a:rPr>
              <a:t>rtana</a:t>
            </a:r>
            <a:r>
              <a:rPr sz="1900" i="1" spc="-185" dirty="0">
                <a:solidFill>
                  <a:srgbClr val="A33631"/>
                </a:solidFill>
                <a:latin typeface="Times New Roman"/>
                <a:cs typeface="Times New Roman"/>
              </a:rPr>
              <a:t> </a:t>
            </a:r>
            <a:r>
              <a:rPr sz="1900" i="1" spc="-75" dirty="0">
                <a:solidFill>
                  <a:srgbClr val="A33631"/>
                </a:solidFill>
                <a:latin typeface="Times New Roman"/>
                <a:cs typeface="Times New Roman"/>
              </a:rPr>
              <a:t>'Boy)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9953" y="3376679"/>
            <a:ext cx="4634230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spc="20" dirty="0">
                <a:solidFill>
                  <a:srgbClr val="A33631"/>
                </a:solidFill>
                <a:latin typeface="Times New Roman"/>
                <a:cs typeface="Times New Roman"/>
              </a:rPr>
              <a:t>'K'1f'M-W'T </a:t>
            </a:r>
            <a:r>
              <a:rPr sz="950" i="1" spc="160" dirty="0">
                <a:solidFill>
                  <a:srgbClr val="A33631"/>
                </a:solidFill>
                <a:latin typeface="Times New Roman"/>
                <a:cs typeface="Times New Roman"/>
              </a:rPr>
              <a:t>15000, </a:t>
            </a:r>
            <a:r>
              <a:rPr sz="1350" i="1" spc="-20" dirty="0">
                <a:solidFill>
                  <a:srgbClr val="A33631"/>
                </a:solidFill>
                <a:latin typeface="Times New Roman"/>
                <a:cs typeface="Times New Roman"/>
              </a:rPr>
              <a:t>"'Turfana </a:t>
            </a:r>
            <a:r>
              <a:rPr sz="1350" i="1" spc="-50" dirty="0">
                <a:solidFill>
                  <a:srgbClr val="A33631"/>
                </a:solidFill>
                <a:latin typeface="Times New Roman"/>
                <a:cs typeface="Times New Roman"/>
              </a:rPr>
              <a:t>'Boy",'J[omo </a:t>
            </a:r>
            <a:r>
              <a:rPr sz="1350" i="1" spc="-45" dirty="0">
                <a:solidFill>
                  <a:srgbClr val="A33631"/>
                </a:solidFill>
                <a:latin typeface="Times New Roman"/>
                <a:cs typeface="Times New Roman"/>
              </a:rPr>
              <a:t>erectus </a:t>
            </a:r>
            <a:r>
              <a:rPr sz="1350" i="1" spc="-35" dirty="0">
                <a:solidFill>
                  <a:srgbClr val="A33631"/>
                </a:solidFill>
                <a:latin typeface="Times New Roman"/>
                <a:cs typeface="Times New Roman"/>
              </a:rPr>
              <a:t>(or </a:t>
            </a:r>
            <a:r>
              <a:rPr sz="1350" i="1" spc="-15" dirty="0">
                <a:solidFill>
                  <a:srgbClr val="A33631"/>
                </a:solidFill>
                <a:latin typeface="Times New Roman"/>
                <a:cs typeface="Times New Roman"/>
              </a:rPr>
              <a:t>'lfomo</a:t>
            </a:r>
            <a:r>
              <a:rPr sz="1350" i="1" spc="-145" dirty="0">
                <a:solidFill>
                  <a:srgbClr val="A33631"/>
                </a:solidFill>
                <a:latin typeface="Times New Roman"/>
                <a:cs typeface="Times New Roman"/>
              </a:rPr>
              <a:t> </a:t>
            </a:r>
            <a:r>
              <a:rPr sz="1350" i="1" spc="-50" dirty="0">
                <a:solidFill>
                  <a:srgbClr val="A33631"/>
                </a:solidFill>
                <a:latin typeface="Times New Roman"/>
                <a:cs typeface="Times New Roman"/>
              </a:rPr>
              <a:t>er8asmr)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797" y="5549162"/>
            <a:ext cx="341919" cy="341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5847" y="5982241"/>
            <a:ext cx="304165" cy="304165"/>
          </a:xfrm>
          <a:custGeom>
            <a:avLst/>
            <a:gdLst/>
            <a:ahLst/>
            <a:cxnLst/>
            <a:rect l="l" t="t" r="r" b="b"/>
            <a:pathLst>
              <a:path w="304165" h="304164">
                <a:moveTo>
                  <a:pt x="303819" y="116048"/>
                </a:moveTo>
                <a:lnTo>
                  <a:pt x="0" y="116048"/>
                </a:lnTo>
                <a:lnTo>
                  <a:pt x="93887" y="187770"/>
                </a:lnTo>
                <a:lnTo>
                  <a:pt x="58025" y="303818"/>
                </a:lnTo>
                <a:lnTo>
                  <a:pt x="151910" y="232095"/>
                </a:lnTo>
                <a:lnTo>
                  <a:pt x="223630" y="232095"/>
                </a:lnTo>
                <a:lnTo>
                  <a:pt x="209932" y="187770"/>
                </a:lnTo>
                <a:lnTo>
                  <a:pt x="303819" y="116048"/>
                </a:lnTo>
                <a:close/>
              </a:path>
              <a:path w="304165" h="304164">
                <a:moveTo>
                  <a:pt x="223630" y="232095"/>
                </a:moveTo>
                <a:lnTo>
                  <a:pt x="151910" y="232095"/>
                </a:lnTo>
                <a:lnTo>
                  <a:pt x="245794" y="303818"/>
                </a:lnTo>
                <a:lnTo>
                  <a:pt x="223630" y="232095"/>
                </a:lnTo>
                <a:close/>
              </a:path>
              <a:path w="304165" h="304164">
                <a:moveTo>
                  <a:pt x="151910" y="0"/>
                </a:moveTo>
                <a:lnTo>
                  <a:pt x="116049" y="116048"/>
                </a:lnTo>
                <a:lnTo>
                  <a:pt x="187770" y="116048"/>
                </a:lnTo>
                <a:lnTo>
                  <a:pt x="15191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5847" y="5982241"/>
            <a:ext cx="304165" cy="304165"/>
          </a:xfrm>
          <a:custGeom>
            <a:avLst/>
            <a:gdLst/>
            <a:ahLst/>
            <a:cxnLst/>
            <a:rect l="l" t="t" r="r" b="b"/>
            <a:pathLst>
              <a:path w="304165" h="304164">
                <a:moveTo>
                  <a:pt x="0" y="116048"/>
                </a:moveTo>
                <a:lnTo>
                  <a:pt x="116049" y="116048"/>
                </a:lnTo>
                <a:lnTo>
                  <a:pt x="151909" y="0"/>
                </a:lnTo>
                <a:lnTo>
                  <a:pt x="187769" y="116048"/>
                </a:lnTo>
                <a:lnTo>
                  <a:pt x="303819" y="116048"/>
                </a:lnTo>
                <a:lnTo>
                  <a:pt x="209932" y="187769"/>
                </a:lnTo>
                <a:lnTo>
                  <a:pt x="245794" y="303818"/>
                </a:lnTo>
                <a:lnTo>
                  <a:pt x="151909" y="232095"/>
                </a:lnTo>
                <a:lnTo>
                  <a:pt x="58024" y="303818"/>
                </a:lnTo>
                <a:lnTo>
                  <a:pt x="93886" y="187769"/>
                </a:lnTo>
                <a:lnTo>
                  <a:pt x="0" y="116048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8612" y="6416376"/>
            <a:ext cx="236854" cy="236854"/>
          </a:xfrm>
          <a:custGeom>
            <a:avLst/>
            <a:gdLst/>
            <a:ahLst/>
            <a:cxnLst/>
            <a:rect l="l" t="t" r="r" b="b"/>
            <a:pathLst>
              <a:path w="236854" h="236854">
                <a:moveTo>
                  <a:pt x="118400" y="0"/>
                </a:moveTo>
                <a:lnTo>
                  <a:pt x="0" y="118400"/>
                </a:lnTo>
                <a:lnTo>
                  <a:pt x="118400" y="236800"/>
                </a:lnTo>
                <a:lnTo>
                  <a:pt x="236800" y="118400"/>
                </a:lnTo>
                <a:lnTo>
                  <a:pt x="118400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8612" y="6416376"/>
            <a:ext cx="236854" cy="236854"/>
          </a:xfrm>
          <a:custGeom>
            <a:avLst/>
            <a:gdLst/>
            <a:ahLst/>
            <a:cxnLst/>
            <a:rect l="l" t="t" r="r" b="b"/>
            <a:pathLst>
              <a:path w="236854" h="236854">
                <a:moveTo>
                  <a:pt x="0" y="118400"/>
                </a:moveTo>
                <a:lnTo>
                  <a:pt x="118400" y="0"/>
                </a:lnTo>
                <a:lnTo>
                  <a:pt x="236800" y="118400"/>
                </a:lnTo>
                <a:lnTo>
                  <a:pt x="118400" y="236800"/>
                </a:lnTo>
                <a:lnTo>
                  <a:pt x="0" y="11840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05214" y="5477264"/>
            <a:ext cx="2262505" cy="1240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33600"/>
              </a:lnSpc>
            </a:pPr>
            <a:r>
              <a:rPr sz="2000" spc="-10" dirty="0">
                <a:latin typeface="Calibri"/>
                <a:cs typeface="Calibri"/>
              </a:rPr>
              <a:t>Extant </a:t>
            </a:r>
            <a:r>
              <a:rPr sz="2000" dirty="0">
                <a:latin typeface="Calibri"/>
                <a:cs typeface="Calibri"/>
              </a:rPr>
              <a:t>humans ± 2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SD  </a:t>
            </a:r>
            <a:r>
              <a:rPr sz="2000" spc="-10" dirty="0">
                <a:latin typeface="Calibri"/>
                <a:cs typeface="Calibri"/>
              </a:rPr>
              <a:t>Early </a:t>
            </a:r>
            <a:r>
              <a:rPr sz="2000" dirty="0">
                <a:latin typeface="Calibri"/>
                <a:cs typeface="Calibri"/>
              </a:rPr>
              <a:t>modern human  </a:t>
            </a:r>
            <a:r>
              <a:rPr sz="2000" spc="-5" dirty="0">
                <a:latin typeface="Calibri"/>
                <a:cs typeface="Calibri"/>
              </a:rPr>
              <a:t>Neantherdals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89833" y="5777832"/>
            <a:ext cx="118745" cy="59690"/>
          </a:xfrm>
          <a:custGeom>
            <a:avLst/>
            <a:gdLst/>
            <a:ahLst/>
            <a:cxnLst/>
            <a:rect l="l" t="t" r="r" b="b"/>
            <a:pathLst>
              <a:path w="118745" h="59689">
                <a:moveTo>
                  <a:pt x="118400" y="0"/>
                </a:moveTo>
                <a:lnTo>
                  <a:pt x="0" y="0"/>
                </a:lnTo>
                <a:lnTo>
                  <a:pt x="0" y="59200"/>
                </a:lnTo>
                <a:lnTo>
                  <a:pt x="118400" y="59200"/>
                </a:lnTo>
                <a:lnTo>
                  <a:pt x="1184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30634" y="5659432"/>
            <a:ext cx="236854" cy="118745"/>
          </a:xfrm>
          <a:custGeom>
            <a:avLst/>
            <a:gdLst/>
            <a:ahLst/>
            <a:cxnLst/>
            <a:rect l="l" t="t" r="r" b="b"/>
            <a:pathLst>
              <a:path w="236854" h="118745">
                <a:moveTo>
                  <a:pt x="236801" y="0"/>
                </a:moveTo>
                <a:lnTo>
                  <a:pt x="0" y="0"/>
                </a:lnTo>
                <a:lnTo>
                  <a:pt x="0" y="118400"/>
                </a:lnTo>
                <a:lnTo>
                  <a:pt x="236801" y="118400"/>
                </a:lnTo>
                <a:lnTo>
                  <a:pt x="23680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89833" y="5600232"/>
            <a:ext cx="118745" cy="59690"/>
          </a:xfrm>
          <a:custGeom>
            <a:avLst/>
            <a:gdLst/>
            <a:ahLst/>
            <a:cxnLst/>
            <a:rect l="l" t="t" r="r" b="b"/>
            <a:pathLst>
              <a:path w="118745" h="59689">
                <a:moveTo>
                  <a:pt x="118400" y="0"/>
                </a:moveTo>
                <a:lnTo>
                  <a:pt x="0" y="0"/>
                </a:lnTo>
                <a:lnTo>
                  <a:pt x="0" y="59199"/>
                </a:lnTo>
                <a:lnTo>
                  <a:pt x="118400" y="59199"/>
                </a:lnTo>
                <a:lnTo>
                  <a:pt x="1184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30634" y="5600232"/>
            <a:ext cx="236854" cy="236854"/>
          </a:xfrm>
          <a:custGeom>
            <a:avLst/>
            <a:gdLst/>
            <a:ahLst/>
            <a:cxnLst/>
            <a:rect l="l" t="t" r="r" b="b"/>
            <a:pathLst>
              <a:path w="236854" h="236854">
                <a:moveTo>
                  <a:pt x="0" y="59199"/>
                </a:moveTo>
                <a:lnTo>
                  <a:pt x="59199" y="59199"/>
                </a:lnTo>
                <a:lnTo>
                  <a:pt x="59199" y="0"/>
                </a:lnTo>
                <a:lnTo>
                  <a:pt x="177600" y="0"/>
                </a:lnTo>
                <a:lnTo>
                  <a:pt x="177600" y="59199"/>
                </a:lnTo>
                <a:lnTo>
                  <a:pt x="236801" y="59199"/>
                </a:lnTo>
                <a:lnTo>
                  <a:pt x="236801" y="177600"/>
                </a:lnTo>
                <a:lnTo>
                  <a:pt x="177600" y="177600"/>
                </a:lnTo>
                <a:lnTo>
                  <a:pt x="177600" y="236800"/>
                </a:lnTo>
                <a:lnTo>
                  <a:pt x="59199" y="236800"/>
                </a:lnTo>
                <a:lnTo>
                  <a:pt x="59199" y="177600"/>
                </a:lnTo>
                <a:lnTo>
                  <a:pt x="0" y="177600"/>
                </a:lnTo>
                <a:lnTo>
                  <a:pt x="0" y="59199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30634" y="6015751"/>
            <a:ext cx="236854" cy="236854"/>
          </a:xfrm>
          <a:custGeom>
            <a:avLst/>
            <a:gdLst/>
            <a:ahLst/>
            <a:cxnLst/>
            <a:rect l="l" t="t" r="r" b="b"/>
            <a:pathLst>
              <a:path w="236854" h="236854">
                <a:moveTo>
                  <a:pt x="118400" y="0"/>
                </a:moveTo>
                <a:lnTo>
                  <a:pt x="0" y="236800"/>
                </a:lnTo>
                <a:lnTo>
                  <a:pt x="236801" y="236800"/>
                </a:lnTo>
                <a:lnTo>
                  <a:pt x="118400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30634" y="6015751"/>
            <a:ext cx="236854" cy="236854"/>
          </a:xfrm>
          <a:custGeom>
            <a:avLst/>
            <a:gdLst/>
            <a:ahLst/>
            <a:cxnLst/>
            <a:rect l="l" t="t" r="r" b="b"/>
            <a:pathLst>
              <a:path w="236854" h="236854">
                <a:moveTo>
                  <a:pt x="0" y="236800"/>
                </a:moveTo>
                <a:lnTo>
                  <a:pt x="118400" y="0"/>
                </a:lnTo>
                <a:lnTo>
                  <a:pt x="236801" y="236800"/>
                </a:lnTo>
                <a:lnTo>
                  <a:pt x="0" y="23680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94172" y="5880967"/>
            <a:ext cx="0" cy="514350"/>
          </a:xfrm>
          <a:custGeom>
            <a:avLst/>
            <a:gdLst/>
            <a:ahLst/>
            <a:cxnLst/>
            <a:rect l="l" t="t" r="r" b="b"/>
            <a:pathLst>
              <a:path h="514350">
                <a:moveTo>
                  <a:pt x="0" y="0"/>
                </a:moveTo>
                <a:lnTo>
                  <a:pt x="1" y="513812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76517" y="5754375"/>
            <a:ext cx="236854" cy="236854"/>
          </a:xfrm>
          <a:custGeom>
            <a:avLst/>
            <a:gdLst/>
            <a:ahLst/>
            <a:cxnLst/>
            <a:rect l="l" t="t" r="r" b="b"/>
            <a:pathLst>
              <a:path w="236854" h="236854">
                <a:moveTo>
                  <a:pt x="236800" y="0"/>
                </a:moveTo>
                <a:lnTo>
                  <a:pt x="0" y="0"/>
                </a:lnTo>
                <a:lnTo>
                  <a:pt x="118400" y="236801"/>
                </a:lnTo>
                <a:lnTo>
                  <a:pt x="236800" y="0"/>
                </a:lnTo>
                <a:close/>
              </a:path>
            </a:pathLst>
          </a:custGeom>
          <a:solidFill>
            <a:srgbClr val="00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76517" y="5754375"/>
            <a:ext cx="236854" cy="236854"/>
          </a:xfrm>
          <a:custGeom>
            <a:avLst/>
            <a:gdLst/>
            <a:ahLst/>
            <a:cxnLst/>
            <a:rect l="l" t="t" r="r" b="b"/>
            <a:pathLst>
              <a:path w="236854" h="236854">
                <a:moveTo>
                  <a:pt x="0" y="0"/>
                </a:moveTo>
                <a:lnTo>
                  <a:pt x="118400" y="236800"/>
                </a:lnTo>
                <a:lnTo>
                  <a:pt x="236801" y="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76517" y="6275634"/>
            <a:ext cx="236854" cy="236854"/>
          </a:xfrm>
          <a:custGeom>
            <a:avLst/>
            <a:gdLst/>
            <a:ahLst/>
            <a:cxnLst/>
            <a:rect l="l" t="t" r="r" b="b"/>
            <a:pathLst>
              <a:path w="236854" h="236854">
                <a:moveTo>
                  <a:pt x="236800" y="0"/>
                </a:moveTo>
                <a:lnTo>
                  <a:pt x="0" y="0"/>
                </a:lnTo>
                <a:lnTo>
                  <a:pt x="118400" y="236800"/>
                </a:lnTo>
                <a:lnTo>
                  <a:pt x="236800" y="0"/>
                </a:lnTo>
                <a:close/>
              </a:path>
            </a:pathLst>
          </a:custGeom>
          <a:solidFill>
            <a:srgbClr val="00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76517" y="6275634"/>
            <a:ext cx="236854" cy="236854"/>
          </a:xfrm>
          <a:custGeom>
            <a:avLst/>
            <a:gdLst/>
            <a:ahLst/>
            <a:cxnLst/>
            <a:rect l="l" t="t" r="r" b="b"/>
            <a:pathLst>
              <a:path w="236854" h="236854">
                <a:moveTo>
                  <a:pt x="0" y="0"/>
                </a:moveTo>
                <a:lnTo>
                  <a:pt x="118400" y="236800"/>
                </a:lnTo>
                <a:lnTo>
                  <a:pt x="236801" y="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241205" y="5992961"/>
            <a:ext cx="2393950" cy="32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Apes with </a:t>
            </a:r>
            <a:r>
              <a:rPr sz="2000" spc="-15" dirty="0">
                <a:latin typeface="Calibri"/>
                <a:cs typeface="Calibri"/>
              </a:rPr>
              <a:t>range for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62557" y="5993707"/>
            <a:ext cx="1233170" cy="723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latin typeface="Calibri"/>
                <a:cs typeface="Calibri"/>
              </a:rPr>
              <a:t>A.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africanus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000" spc="5" dirty="0">
                <a:latin typeface="Calibri"/>
                <a:cs typeface="Calibri"/>
              </a:rPr>
              <a:t>A.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afarensis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630634" y="6416376"/>
            <a:ext cx="236854" cy="236854"/>
          </a:xfrm>
          <a:custGeom>
            <a:avLst/>
            <a:gdLst/>
            <a:ahLst/>
            <a:cxnLst/>
            <a:rect l="l" t="t" r="r" b="b"/>
            <a:pathLst>
              <a:path w="236854" h="236854">
                <a:moveTo>
                  <a:pt x="0" y="236800"/>
                </a:moveTo>
                <a:lnTo>
                  <a:pt x="236801" y="236800"/>
                </a:lnTo>
                <a:lnTo>
                  <a:pt x="236801" y="0"/>
                </a:lnTo>
                <a:lnTo>
                  <a:pt x="0" y="0"/>
                </a:lnTo>
                <a:lnTo>
                  <a:pt x="0" y="23680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30634" y="6416376"/>
            <a:ext cx="236854" cy="236854"/>
          </a:xfrm>
          <a:custGeom>
            <a:avLst/>
            <a:gdLst/>
            <a:ahLst/>
            <a:cxnLst/>
            <a:rect l="l" t="t" r="r" b="b"/>
            <a:pathLst>
              <a:path w="236854" h="236854">
                <a:moveTo>
                  <a:pt x="0" y="0"/>
                </a:moveTo>
                <a:lnTo>
                  <a:pt x="236801" y="0"/>
                </a:lnTo>
                <a:lnTo>
                  <a:pt x="236801" y="236800"/>
                </a:lnTo>
                <a:lnTo>
                  <a:pt x="0" y="23680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35706" y="1002004"/>
            <a:ext cx="1110404" cy="1229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24368" y="2879717"/>
            <a:ext cx="236854" cy="236854"/>
          </a:xfrm>
          <a:custGeom>
            <a:avLst/>
            <a:gdLst/>
            <a:ahLst/>
            <a:cxnLst/>
            <a:rect l="l" t="t" r="r" b="b"/>
            <a:pathLst>
              <a:path w="236854" h="236855">
                <a:moveTo>
                  <a:pt x="236800" y="0"/>
                </a:moveTo>
                <a:lnTo>
                  <a:pt x="0" y="0"/>
                </a:lnTo>
                <a:lnTo>
                  <a:pt x="118400" y="236800"/>
                </a:lnTo>
                <a:lnTo>
                  <a:pt x="236800" y="0"/>
                </a:lnTo>
                <a:close/>
              </a:path>
            </a:pathLst>
          </a:custGeom>
          <a:solidFill>
            <a:srgbClr val="00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24368" y="2879716"/>
            <a:ext cx="236854" cy="236854"/>
          </a:xfrm>
          <a:custGeom>
            <a:avLst/>
            <a:gdLst/>
            <a:ahLst/>
            <a:cxnLst/>
            <a:rect l="l" t="t" r="r" b="b"/>
            <a:pathLst>
              <a:path w="236854" h="236855">
                <a:moveTo>
                  <a:pt x="0" y="0"/>
                </a:moveTo>
                <a:lnTo>
                  <a:pt x="118400" y="236801"/>
                </a:lnTo>
                <a:lnTo>
                  <a:pt x="236801" y="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37432" y="770850"/>
            <a:ext cx="0" cy="3952875"/>
          </a:xfrm>
          <a:custGeom>
            <a:avLst/>
            <a:gdLst/>
            <a:ahLst/>
            <a:cxnLst/>
            <a:rect l="l" t="t" r="r" b="b"/>
            <a:pathLst>
              <a:path h="3952875">
                <a:moveTo>
                  <a:pt x="0" y="0"/>
                </a:moveTo>
                <a:lnTo>
                  <a:pt x="0" y="3952634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24772" y="4716782"/>
            <a:ext cx="6518909" cy="0"/>
          </a:xfrm>
          <a:custGeom>
            <a:avLst/>
            <a:gdLst/>
            <a:ahLst/>
            <a:cxnLst/>
            <a:rect l="l" t="t" r="r" b="b"/>
            <a:pathLst>
              <a:path w="6518909">
                <a:moveTo>
                  <a:pt x="0" y="0"/>
                </a:moveTo>
                <a:lnTo>
                  <a:pt x="6518718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02028" y="4547746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4">
                <a:moveTo>
                  <a:pt x="0" y="0"/>
                </a:moveTo>
                <a:lnTo>
                  <a:pt x="1" y="338073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84495" y="4547746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4">
                <a:moveTo>
                  <a:pt x="0" y="0"/>
                </a:moveTo>
                <a:lnTo>
                  <a:pt x="0" y="338073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68396" y="2840249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5">
                <a:moveTo>
                  <a:pt x="0" y="1"/>
                </a:moveTo>
                <a:lnTo>
                  <a:pt x="338073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68396" y="984565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5">
                <a:moveTo>
                  <a:pt x="0" y="1"/>
                </a:moveTo>
                <a:lnTo>
                  <a:pt x="338073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04485" y="1548472"/>
            <a:ext cx="5840095" cy="2439670"/>
          </a:xfrm>
          <a:custGeom>
            <a:avLst/>
            <a:gdLst/>
            <a:ahLst/>
            <a:cxnLst/>
            <a:rect l="l" t="t" r="r" b="b"/>
            <a:pathLst>
              <a:path w="5840095" h="2439670">
                <a:moveTo>
                  <a:pt x="0" y="2439492"/>
                </a:moveTo>
                <a:lnTo>
                  <a:pt x="583959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87567" y="3235662"/>
            <a:ext cx="236854" cy="236854"/>
          </a:xfrm>
          <a:custGeom>
            <a:avLst/>
            <a:gdLst/>
            <a:ahLst/>
            <a:cxnLst/>
            <a:rect l="l" t="t" r="r" b="b"/>
            <a:pathLst>
              <a:path w="236854" h="236854">
                <a:moveTo>
                  <a:pt x="118400" y="0"/>
                </a:moveTo>
                <a:lnTo>
                  <a:pt x="0" y="236801"/>
                </a:lnTo>
                <a:lnTo>
                  <a:pt x="236801" y="236801"/>
                </a:lnTo>
                <a:lnTo>
                  <a:pt x="118400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87567" y="3235662"/>
            <a:ext cx="236854" cy="236854"/>
          </a:xfrm>
          <a:custGeom>
            <a:avLst/>
            <a:gdLst/>
            <a:ahLst/>
            <a:cxnLst/>
            <a:rect l="l" t="t" r="r" b="b"/>
            <a:pathLst>
              <a:path w="236854" h="236854">
                <a:moveTo>
                  <a:pt x="0" y="236800"/>
                </a:moveTo>
                <a:lnTo>
                  <a:pt x="118400" y="0"/>
                </a:lnTo>
                <a:lnTo>
                  <a:pt x="236800" y="236800"/>
                </a:lnTo>
                <a:lnTo>
                  <a:pt x="0" y="23680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31022" y="1177743"/>
            <a:ext cx="1043385" cy="17999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66694" y="2721849"/>
            <a:ext cx="236854" cy="236854"/>
          </a:xfrm>
          <a:custGeom>
            <a:avLst/>
            <a:gdLst/>
            <a:ahLst/>
            <a:cxnLst/>
            <a:rect l="l" t="t" r="r" b="b"/>
            <a:pathLst>
              <a:path w="236854" h="236855">
                <a:moveTo>
                  <a:pt x="118400" y="0"/>
                </a:moveTo>
                <a:lnTo>
                  <a:pt x="0" y="236801"/>
                </a:lnTo>
                <a:lnTo>
                  <a:pt x="236800" y="236801"/>
                </a:lnTo>
                <a:lnTo>
                  <a:pt x="118400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66694" y="2721850"/>
            <a:ext cx="236854" cy="236854"/>
          </a:xfrm>
          <a:custGeom>
            <a:avLst/>
            <a:gdLst/>
            <a:ahLst/>
            <a:cxnLst/>
            <a:rect l="l" t="t" r="r" b="b"/>
            <a:pathLst>
              <a:path w="236854" h="236855">
                <a:moveTo>
                  <a:pt x="0" y="236800"/>
                </a:moveTo>
                <a:lnTo>
                  <a:pt x="118400" y="0"/>
                </a:lnTo>
                <a:lnTo>
                  <a:pt x="236800" y="236800"/>
                </a:lnTo>
                <a:lnTo>
                  <a:pt x="0" y="23680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16080" y="2733764"/>
            <a:ext cx="236854" cy="236854"/>
          </a:xfrm>
          <a:custGeom>
            <a:avLst/>
            <a:gdLst/>
            <a:ahLst/>
            <a:cxnLst/>
            <a:rect l="l" t="t" r="r" b="b"/>
            <a:pathLst>
              <a:path w="236854" h="236855">
                <a:moveTo>
                  <a:pt x="0" y="236801"/>
                </a:moveTo>
                <a:lnTo>
                  <a:pt x="236801" y="236801"/>
                </a:lnTo>
                <a:lnTo>
                  <a:pt x="236801" y="0"/>
                </a:lnTo>
                <a:lnTo>
                  <a:pt x="0" y="0"/>
                </a:lnTo>
                <a:lnTo>
                  <a:pt x="0" y="236801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16080" y="2733764"/>
            <a:ext cx="236854" cy="236854"/>
          </a:xfrm>
          <a:custGeom>
            <a:avLst/>
            <a:gdLst/>
            <a:ahLst/>
            <a:cxnLst/>
            <a:rect l="l" t="t" r="r" b="b"/>
            <a:pathLst>
              <a:path w="236854" h="236855">
                <a:moveTo>
                  <a:pt x="0" y="0"/>
                </a:moveTo>
                <a:lnTo>
                  <a:pt x="236801" y="0"/>
                </a:lnTo>
                <a:lnTo>
                  <a:pt x="236801" y="236801"/>
                </a:lnTo>
                <a:lnTo>
                  <a:pt x="0" y="236801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71809" y="2721850"/>
            <a:ext cx="0" cy="514350"/>
          </a:xfrm>
          <a:custGeom>
            <a:avLst/>
            <a:gdLst/>
            <a:ahLst/>
            <a:cxnLst/>
            <a:rect l="l" t="t" r="r" b="b"/>
            <a:pathLst>
              <a:path h="514350">
                <a:moveTo>
                  <a:pt x="0" y="0"/>
                </a:moveTo>
                <a:lnTo>
                  <a:pt x="1" y="513812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54154" y="2595257"/>
            <a:ext cx="236854" cy="236854"/>
          </a:xfrm>
          <a:custGeom>
            <a:avLst/>
            <a:gdLst/>
            <a:ahLst/>
            <a:cxnLst/>
            <a:rect l="l" t="t" r="r" b="b"/>
            <a:pathLst>
              <a:path w="236854" h="236855">
                <a:moveTo>
                  <a:pt x="236801" y="0"/>
                </a:moveTo>
                <a:lnTo>
                  <a:pt x="0" y="0"/>
                </a:lnTo>
                <a:lnTo>
                  <a:pt x="118400" y="236801"/>
                </a:lnTo>
                <a:lnTo>
                  <a:pt x="236801" y="0"/>
                </a:lnTo>
                <a:close/>
              </a:path>
            </a:pathLst>
          </a:custGeom>
          <a:solidFill>
            <a:srgbClr val="00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54154" y="2595258"/>
            <a:ext cx="236854" cy="236854"/>
          </a:xfrm>
          <a:custGeom>
            <a:avLst/>
            <a:gdLst/>
            <a:ahLst/>
            <a:cxnLst/>
            <a:rect l="l" t="t" r="r" b="b"/>
            <a:pathLst>
              <a:path w="236854" h="236855">
                <a:moveTo>
                  <a:pt x="0" y="0"/>
                </a:moveTo>
                <a:lnTo>
                  <a:pt x="118400" y="236801"/>
                </a:lnTo>
                <a:lnTo>
                  <a:pt x="236800" y="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54154" y="3116517"/>
            <a:ext cx="236854" cy="236854"/>
          </a:xfrm>
          <a:custGeom>
            <a:avLst/>
            <a:gdLst/>
            <a:ahLst/>
            <a:cxnLst/>
            <a:rect l="l" t="t" r="r" b="b"/>
            <a:pathLst>
              <a:path w="236854" h="236854">
                <a:moveTo>
                  <a:pt x="236801" y="0"/>
                </a:moveTo>
                <a:lnTo>
                  <a:pt x="0" y="0"/>
                </a:lnTo>
                <a:lnTo>
                  <a:pt x="118400" y="236800"/>
                </a:lnTo>
                <a:lnTo>
                  <a:pt x="236801" y="0"/>
                </a:lnTo>
                <a:close/>
              </a:path>
            </a:pathLst>
          </a:custGeom>
          <a:solidFill>
            <a:srgbClr val="00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54154" y="3116517"/>
            <a:ext cx="236854" cy="236854"/>
          </a:xfrm>
          <a:custGeom>
            <a:avLst/>
            <a:gdLst/>
            <a:ahLst/>
            <a:cxnLst/>
            <a:rect l="l" t="t" r="r" b="b"/>
            <a:pathLst>
              <a:path w="236854" h="236854">
                <a:moveTo>
                  <a:pt x="0" y="0"/>
                </a:moveTo>
                <a:lnTo>
                  <a:pt x="118400" y="236800"/>
                </a:lnTo>
                <a:lnTo>
                  <a:pt x="236800" y="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03401" y="1545292"/>
            <a:ext cx="0" cy="514350"/>
          </a:xfrm>
          <a:custGeom>
            <a:avLst/>
            <a:gdLst/>
            <a:ahLst/>
            <a:cxnLst/>
            <a:rect l="l" t="t" r="r" b="b"/>
            <a:pathLst>
              <a:path h="514350">
                <a:moveTo>
                  <a:pt x="0" y="0"/>
                </a:moveTo>
                <a:lnTo>
                  <a:pt x="0" y="513812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84258" y="1394872"/>
            <a:ext cx="236854" cy="236854"/>
          </a:xfrm>
          <a:custGeom>
            <a:avLst/>
            <a:gdLst/>
            <a:ahLst/>
            <a:cxnLst/>
            <a:rect l="l" t="t" r="r" b="b"/>
            <a:pathLst>
              <a:path w="236854" h="236855">
                <a:moveTo>
                  <a:pt x="236800" y="0"/>
                </a:moveTo>
                <a:lnTo>
                  <a:pt x="0" y="0"/>
                </a:lnTo>
                <a:lnTo>
                  <a:pt x="118400" y="236800"/>
                </a:lnTo>
                <a:lnTo>
                  <a:pt x="236800" y="0"/>
                </a:lnTo>
                <a:close/>
              </a:path>
            </a:pathLst>
          </a:custGeom>
          <a:solidFill>
            <a:srgbClr val="00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784258" y="1394872"/>
            <a:ext cx="236854" cy="236854"/>
          </a:xfrm>
          <a:custGeom>
            <a:avLst/>
            <a:gdLst/>
            <a:ahLst/>
            <a:cxnLst/>
            <a:rect l="l" t="t" r="r" b="b"/>
            <a:pathLst>
              <a:path w="236854" h="236855">
                <a:moveTo>
                  <a:pt x="0" y="0"/>
                </a:moveTo>
                <a:lnTo>
                  <a:pt x="118401" y="236800"/>
                </a:lnTo>
                <a:lnTo>
                  <a:pt x="236801" y="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784258" y="1939960"/>
            <a:ext cx="236854" cy="236854"/>
          </a:xfrm>
          <a:custGeom>
            <a:avLst/>
            <a:gdLst/>
            <a:ahLst/>
            <a:cxnLst/>
            <a:rect l="l" t="t" r="r" b="b"/>
            <a:pathLst>
              <a:path w="236854" h="236855">
                <a:moveTo>
                  <a:pt x="236800" y="0"/>
                </a:moveTo>
                <a:lnTo>
                  <a:pt x="0" y="0"/>
                </a:lnTo>
                <a:lnTo>
                  <a:pt x="118400" y="236800"/>
                </a:lnTo>
                <a:lnTo>
                  <a:pt x="236800" y="0"/>
                </a:lnTo>
                <a:close/>
              </a:path>
            </a:pathLst>
          </a:custGeom>
          <a:solidFill>
            <a:srgbClr val="00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84258" y="1939960"/>
            <a:ext cx="236854" cy="236854"/>
          </a:xfrm>
          <a:custGeom>
            <a:avLst/>
            <a:gdLst/>
            <a:ahLst/>
            <a:cxnLst/>
            <a:rect l="l" t="t" r="r" b="b"/>
            <a:pathLst>
              <a:path w="236854" h="236855">
                <a:moveTo>
                  <a:pt x="0" y="0"/>
                </a:moveTo>
                <a:lnTo>
                  <a:pt x="118401" y="236801"/>
                </a:lnTo>
                <a:lnTo>
                  <a:pt x="236801" y="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6813032" y="4870479"/>
            <a:ext cx="347345" cy="32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5.0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295128" y="2696083"/>
            <a:ext cx="347345" cy="32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2.0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295128" y="4578574"/>
            <a:ext cx="347345" cy="32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1.5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674903" y="4870479"/>
            <a:ext cx="347345" cy="32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4.0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63153" y="664877"/>
            <a:ext cx="289560" cy="40747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40"/>
              </a:lnSpc>
            </a:pPr>
            <a:r>
              <a:rPr sz="2000" i="1" dirty="0">
                <a:latin typeface="Calibri"/>
                <a:cs typeface="Calibri"/>
              </a:rPr>
              <a:t>Log (10) minimum thoracic</a:t>
            </a:r>
            <a:r>
              <a:rPr sz="2000" i="1" spc="-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c.s.a. (mm</a:t>
            </a:r>
            <a:r>
              <a:rPr sz="1950" i="1" baseline="25641" dirty="0">
                <a:latin typeface="Calibri"/>
                <a:cs typeface="Calibri"/>
              </a:rPr>
              <a:t>2</a:t>
            </a:r>
            <a:r>
              <a:rPr sz="2000" i="1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935680" y="4870479"/>
            <a:ext cx="2529205" cy="1030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785">
              <a:lnSpc>
                <a:spcPts val="2060"/>
              </a:lnSpc>
            </a:pPr>
            <a:r>
              <a:rPr sz="2000" dirty="0">
                <a:latin typeface="Calibri"/>
                <a:cs typeface="Calibri"/>
              </a:rPr>
              <a:t>4.5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60"/>
              </a:lnSpc>
            </a:pPr>
            <a:r>
              <a:rPr sz="2000" i="1" dirty="0">
                <a:latin typeface="Calibri"/>
                <a:cs typeface="Calibri"/>
              </a:rPr>
              <a:t>Log (10) body </a:t>
            </a:r>
            <a:r>
              <a:rPr sz="2000" i="1" spc="-5" dirty="0">
                <a:latin typeface="Calibri"/>
                <a:cs typeface="Calibri"/>
              </a:rPr>
              <a:t>weight</a:t>
            </a:r>
            <a:r>
              <a:rPr sz="2000" i="1" spc="-8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(g)</a:t>
            </a:r>
            <a:endParaRPr sz="2000">
              <a:latin typeface="Calibri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1450"/>
              </a:spcBef>
            </a:pPr>
            <a:r>
              <a:rPr sz="2000" dirty="0">
                <a:latin typeface="Calibri"/>
                <a:cs typeface="Calibri"/>
              </a:rPr>
              <a:t>Homo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ergaster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15188" y="65600"/>
            <a:ext cx="8931910" cy="360045"/>
          </a:xfrm>
          <a:custGeom>
            <a:avLst/>
            <a:gdLst/>
            <a:ahLst/>
            <a:cxnLst/>
            <a:rect l="l" t="t" r="r" b="b"/>
            <a:pathLst>
              <a:path w="8931910" h="360045">
                <a:moveTo>
                  <a:pt x="0" y="360000"/>
                </a:moveTo>
                <a:lnTo>
                  <a:pt x="8931725" y="360000"/>
                </a:lnTo>
                <a:lnTo>
                  <a:pt x="8931725" y="0"/>
                </a:lnTo>
                <a:lnTo>
                  <a:pt x="0" y="0"/>
                </a:lnTo>
                <a:lnTo>
                  <a:pt x="0" y="360000"/>
                </a:lnTo>
                <a:close/>
              </a:path>
            </a:pathLst>
          </a:custGeom>
          <a:solidFill>
            <a:srgbClr val="FF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88397" y="123681"/>
            <a:ext cx="8392160" cy="1051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MacLarnon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Hewitt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GP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(1999)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American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Journal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Physical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Anthropology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109:341-63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700">
              <a:latin typeface="Times New Roman"/>
              <a:cs typeface="Times New Roman"/>
            </a:endParaRPr>
          </a:p>
          <a:p>
            <a:pPr marL="918844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2.5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799" y="228600"/>
            <a:ext cx="7772400" cy="1143000"/>
          </a:xfrm>
          <a:custGeom>
            <a:avLst/>
            <a:gdLst/>
            <a:ahLst/>
            <a:cxnLst/>
            <a:rect l="l" t="t" r="r" b="b"/>
            <a:pathLst>
              <a:path w="7772400" h="1143000">
                <a:moveTo>
                  <a:pt x="0" y="1142999"/>
                </a:moveTo>
                <a:lnTo>
                  <a:pt x="7772398" y="1142999"/>
                </a:lnTo>
                <a:lnTo>
                  <a:pt x="7772398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4816" rIns="0" bIns="0" rtlCol="0">
            <a:spAutoFit/>
          </a:bodyPr>
          <a:lstStyle/>
          <a:p>
            <a:pPr marL="5715" algn="ctr">
              <a:lnSpc>
                <a:spcPts val="4040"/>
              </a:lnSpc>
            </a:pPr>
            <a:r>
              <a:rPr sz="3400" spc="-5" dirty="0">
                <a:solidFill>
                  <a:srgbClr val="000000"/>
                </a:solidFill>
                <a:latin typeface="Arial"/>
                <a:cs typeface="Arial"/>
              </a:rPr>
              <a:t>What </a:t>
            </a:r>
            <a:r>
              <a:rPr sz="3400" dirty="0">
                <a:solidFill>
                  <a:srgbClr val="000000"/>
                </a:solidFill>
                <a:latin typeface="Arial"/>
                <a:cs typeface="Arial"/>
              </a:rPr>
              <a:t>is special about </a:t>
            </a:r>
            <a:r>
              <a:rPr sz="3400" spc="-5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sz="3400" dirty="0">
                <a:solidFill>
                  <a:srgbClr val="000000"/>
                </a:solidFill>
                <a:latin typeface="Arial"/>
                <a:cs typeface="Arial"/>
              </a:rPr>
              <a:t>human</a:t>
            </a:r>
            <a:r>
              <a:rPr sz="34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000000"/>
                </a:solidFill>
                <a:latin typeface="Arial"/>
                <a:cs typeface="Arial"/>
              </a:rPr>
              <a:t>brain?</a:t>
            </a:r>
            <a:endParaRPr sz="3400">
              <a:latin typeface="Arial"/>
              <a:cs typeface="Arial"/>
            </a:endParaRPr>
          </a:p>
          <a:p>
            <a:pPr marL="5715" algn="ctr">
              <a:lnSpc>
                <a:spcPts val="3560"/>
              </a:lnSpc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Richard</a:t>
            </a:r>
            <a:r>
              <a:rPr sz="3000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Passingham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9400" y="2287475"/>
            <a:ext cx="8610600" cy="3676015"/>
          </a:xfrm>
          <a:custGeom>
            <a:avLst/>
            <a:gdLst/>
            <a:ahLst/>
            <a:cxnLst/>
            <a:rect l="l" t="t" r="r" b="b"/>
            <a:pathLst>
              <a:path w="8610600" h="3676015">
                <a:moveTo>
                  <a:pt x="0" y="3675472"/>
                </a:moveTo>
                <a:lnTo>
                  <a:pt x="8610598" y="3675472"/>
                </a:lnTo>
                <a:lnTo>
                  <a:pt x="8610598" y="0"/>
                </a:lnTo>
                <a:lnTo>
                  <a:pt x="0" y="0"/>
                </a:lnTo>
                <a:lnTo>
                  <a:pt x="0" y="36754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730" marR="5080" indent="-342900">
              <a:lnSpc>
                <a:spcPct val="99000"/>
              </a:lnSpc>
              <a:buChar char="•"/>
              <a:tabLst>
                <a:tab pos="379730" algn="l"/>
              </a:tabLst>
            </a:pPr>
            <a:r>
              <a:rPr dirty="0"/>
              <a:t>“Chapter 4 reviewed the evidence that the ability to move  the fingers independently depended on direct projections</a:t>
            </a:r>
            <a:r>
              <a:rPr spc="-105" dirty="0"/>
              <a:t> </a:t>
            </a:r>
            <a:r>
              <a:rPr dirty="0"/>
              <a:t>on  to the motor neurons in the spinal</a:t>
            </a:r>
            <a:r>
              <a:rPr spc="-100" dirty="0"/>
              <a:t> </a:t>
            </a:r>
            <a:r>
              <a:rPr dirty="0"/>
              <a:t>cord.”</a:t>
            </a:r>
          </a:p>
          <a:p>
            <a:pPr marL="379730" marR="73660" indent="-342900">
              <a:lnSpc>
                <a:spcPts val="2820"/>
              </a:lnSpc>
              <a:spcBef>
                <a:spcPts val="740"/>
              </a:spcBef>
              <a:buChar char="•"/>
              <a:tabLst>
                <a:tab pos="379730" algn="l"/>
              </a:tabLst>
            </a:pPr>
            <a:r>
              <a:rPr dirty="0"/>
              <a:t>“Simonyan </a:t>
            </a:r>
            <a:r>
              <a:rPr spc="-5" dirty="0"/>
              <a:t>and </a:t>
            </a:r>
            <a:r>
              <a:rPr dirty="0"/>
              <a:t>Jurgens (2003) have traced the</a:t>
            </a:r>
            <a:r>
              <a:rPr spc="-100" dirty="0"/>
              <a:t> </a:t>
            </a:r>
            <a:r>
              <a:rPr dirty="0"/>
              <a:t>descending  projections from the cortical larynx area in the</a:t>
            </a:r>
            <a:r>
              <a:rPr spc="-70" dirty="0"/>
              <a:t> </a:t>
            </a:r>
            <a:r>
              <a:rPr spc="-30" dirty="0"/>
              <a:t>monkey.</a:t>
            </a:r>
          </a:p>
          <a:p>
            <a:pPr marL="379095" marR="192405">
              <a:lnSpc>
                <a:spcPts val="2900"/>
              </a:lnSpc>
              <a:spcBef>
                <a:spcPts val="15"/>
              </a:spcBef>
            </a:pPr>
            <a:r>
              <a:rPr dirty="0">
                <a:latin typeface="Arial"/>
                <a:cs typeface="Arial"/>
              </a:rPr>
              <a:t>…</a:t>
            </a:r>
            <a:r>
              <a:rPr dirty="0"/>
              <a:t>..there are no direct projections to either the</a:t>
            </a:r>
            <a:r>
              <a:rPr spc="-105" dirty="0"/>
              <a:t> </a:t>
            </a:r>
            <a:r>
              <a:rPr dirty="0"/>
              <a:t>hypoglossal  nucleus </a:t>
            </a:r>
            <a:r>
              <a:rPr spc="-5" dirty="0"/>
              <a:t>(</a:t>
            </a:r>
            <a:r>
              <a:rPr b="1" spc="-5" dirty="0">
                <a:latin typeface="Arial"/>
                <a:cs typeface="Arial"/>
              </a:rPr>
              <a:t>tongue</a:t>
            </a:r>
            <a:r>
              <a:rPr spc="-5" dirty="0"/>
              <a:t>) </a:t>
            </a:r>
            <a:r>
              <a:rPr dirty="0"/>
              <a:t>or to the nucleus ambiguus</a:t>
            </a:r>
            <a:r>
              <a:rPr spc="-70" dirty="0"/>
              <a:t> </a:t>
            </a:r>
            <a:r>
              <a:rPr dirty="0"/>
              <a:t>(</a:t>
            </a:r>
            <a:r>
              <a:rPr b="1" dirty="0">
                <a:latin typeface="Arial"/>
                <a:cs typeface="Arial"/>
              </a:rPr>
              <a:t>larynx</a:t>
            </a:r>
            <a:r>
              <a:rPr dirty="0"/>
              <a:t>).”</a:t>
            </a:r>
          </a:p>
          <a:p>
            <a:pPr marL="379730" marR="577215" indent="-342900">
              <a:lnSpc>
                <a:spcPts val="2820"/>
              </a:lnSpc>
              <a:spcBef>
                <a:spcPts val="640"/>
              </a:spcBef>
              <a:buChar char="•"/>
              <a:tabLst>
                <a:tab pos="379730" algn="l"/>
              </a:tabLst>
            </a:pPr>
            <a:r>
              <a:rPr spc="-60" dirty="0"/>
              <a:t>“Yet </a:t>
            </a:r>
            <a:r>
              <a:rPr dirty="0"/>
              <a:t>there are direct projections from the cortex to</a:t>
            </a:r>
            <a:r>
              <a:rPr spc="-35" dirty="0"/>
              <a:t> </a:t>
            </a:r>
            <a:r>
              <a:rPr dirty="0"/>
              <a:t>those  nuclei in the human brain </a:t>
            </a:r>
            <a:r>
              <a:rPr spc="-5" dirty="0"/>
              <a:t>(Kuypers,</a:t>
            </a:r>
            <a:r>
              <a:rPr spc="-70" dirty="0"/>
              <a:t> </a:t>
            </a:r>
            <a:r>
              <a:rPr dirty="0"/>
              <a:t>1958).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907</Words>
  <Application>Microsoft Office PowerPoint</Application>
  <PresentationFormat>On-screen Show (4:3)</PresentationFormat>
  <Paragraphs>175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Language and the Brain</vt:lpstr>
      <vt:lpstr>Daniel Wolpert</vt:lpstr>
      <vt:lpstr>PowerPoint Presentation</vt:lpstr>
      <vt:lpstr>PowerPoint Presentation</vt:lpstr>
      <vt:lpstr>PowerPoint Presentation</vt:lpstr>
      <vt:lpstr>Breathing during speech</vt:lpstr>
      <vt:lpstr>'K'1f'M-W'T 15000 ('Tu'  rtana 'Boy)</vt:lpstr>
      <vt:lpstr>PowerPoint Presentation</vt:lpstr>
      <vt:lpstr>What is special about the human brain? Richard Passingham</vt:lpstr>
      <vt:lpstr>Paul Broca 1861 - patient Leborgne, or ‘Tan’</vt:lpstr>
      <vt:lpstr>Brain and language</vt:lpstr>
      <vt:lpstr>“they’re buying some bread”</vt:lpstr>
      <vt:lpstr>PowerPoint Presentation</vt:lpstr>
      <vt:lpstr>Tian B et al. (2001) Functional specialization in rhesus monkey auditory cortex.  Science 292:290-3</vt:lpstr>
      <vt:lpstr>Dual routes</vt:lpstr>
      <vt:lpstr>Dual routes</vt:lpstr>
      <vt:lpstr>Brain and language</vt:lpstr>
      <vt:lpstr>Brain and language</vt:lpstr>
      <vt:lpstr>Brain and language</vt:lpstr>
      <vt:lpstr>McLelland JL, Rogers TR. The parallel distributed processing approach to semanMc  cogniMon. Nature Neurosci Rev (2003) 4:310-­‐22</vt:lpstr>
      <vt:lpstr>Jeﬀ Hawkins “Why can’t a computer be more like a brain?”</vt:lpstr>
      <vt:lpstr>I saw a puppy in the window. I want it.</vt:lpstr>
      <vt:lpstr>Why do you want a window?</vt:lpstr>
      <vt:lpstr>I want a puppy.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and the Brain</dc:title>
  <dc:creator>Owner</dc:creator>
  <cp:lastModifiedBy>Owner</cp:lastModifiedBy>
  <cp:revision>2</cp:revision>
  <dcterms:created xsi:type="dcterms:W3CDTF">2015-10-02T06:01:24Z</dcterms:created>
  <dcterms:modified xsi:type="dcterms:W3CDTF">2015-10-02T06:06:07Z</dcterms:modified>
</cp:coreProperties>
</file>