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64" r:id="rId1"/>
  </p:sldMasterIdLst>
  <p:notesMasterIdLst>
    <p:notesMasterId r:id="rId31"/>
  </p:notesMasterIdLst>
  <p:sldIdLst>
    <p:sldId id="256" r:id="rId2"/>
    <p:sldId id="384" r:id="rId3"/>
    <p:sldId id="357" r:id="rId4"/>
    <p:sldId id="336" r:id="rId5"/>
    <p:sldId id="337" r:id="rId6"/>
    <p:sldId id="340" r:id="rId7"/>
    <p:sldId id="344" r:id="rId8"/>
    <p:sldId id="343" r:id="rId9"/>
    <p:sldId id="359" r:id="rId10"/>
    <p:sldId id="341" r:id="rId11"/>
    <p:sldId id="360" r:id="rId12"/>
    <p:sldId id="361" r:id="rId13"/>
    <p:sldId id="362" r:id="rId14"/>
    <p:sldId id="363" r:id="rId15"/>
    <p:sldId id="380" r:id="rId16"/>
    <p:sldId id="381" r:id="rId17"/>
    <p:sldId id="383" r:id="rId18"/>
    <p:sldId id="292" r:id="rId19"/>
    <p:sldId id="258" r:id="rId20"/>
    <p:sldId id="259" r:id="rId21"/>
    <p:sldId id="332" r:id="rId22"/>
    <p:sldId id="321" r:id="rId23"/>
    <p:sldId id="333" r:id="rId24"/>
    <p:sldId id="288" r:id="rId25"/>
    <p:sldId id="291" r:id="rId26"/>
    <p:sldId id="323" r:id="rId27"/>
    <p:sldId id="276" r:id="rId28"/>
    <p:sldId id="324" r:id="rId29"/>
    <p:sldId id="382"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F6F6"/>
    <a:srgbClr val="A776CF"/>
    <a:srgbClr val="D547A5"/>
    <a:srgbClr val="933B74"/>
    <a:srgbClr val="74AEED"/>
    <a:srgbClr val="EDB424"/>
    <a:srgbClr val="FF6051"/>
    <a:srgbClr val="3614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31"/>
    <p:restoredTop sz="94292"/>
  </p:normalViewPr>
  <p:slideViewPr>
    <p:cSldViewPr snapToGrid="0" snapToObjects="1">
      <p:cViewPr varScale="1">
        <p:scale>
          <a:sx n="107" d="100"/>
          <a:sy n="107" d="100"/>
        </p:scale>
        <p:origin x="312" y="1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46872F-7F8D-4F1C-B8EB-62A376B85822}" type="doc">
      <dgm:prSet loTypeId="urn:microsoft.com/office/officeart/2008/layout/RadialCluster" loCatId="relationship" qsTypeId="urn:microsoft.com/office/officeart/2005/8/quickstyle/3d3" qsCatId="3D" csTypeId="urn:microsoft.com/office/officeart/2005/8/colors/colorful2" csCatId="colorful" phldr="1"/>
      <dgm:spPr/>
      <dgm:t>
        <a:bodyPr/>
        <a:lstStyle/>
        <a:p>
          <a:endParaRPr lang="en-GB"/>
        </a:p>
      </dgm:t>
    </dgm:pt>
    <dgm:pt modelId="{7604967F-7B3D-4093-AB39-2A45B658F023}">
      <dgm:prSet phldrT="[Text]"/>
      <dgm:spPr/>
      <dgm:t>
        <a:bodyPr/>
        <a:lstStyle/>
        <a:p>
          <a:r>
            <a:rPr lang="en-GB" dirty="0"/>
            <a:t>IL-6</a:t>
          </a:r>
        </a:p>
      </dgm:t>
    </dgm:pt>
    <dgm:pt modelId="{5B57276B-5440-46C4-9243-B01FEF92635F}" type="parTrans" cxnId="{9939010A-A9F7-40FD-AE27-C0665BA69343}">
      <dgm:prSet/>
      <dgm:spPr/>
      <dgm:t>
        <a:bodyPr/>
        <a:lstStyle/>
        <a:p>
          <a:endParaRPr lang="en-GB"/>
        </a:p>
      </dgm:t>
    </dgm:pt>
    <dgm:pt modelId="{919FA9F4-E022-40D8-AF19-733D818125C0}" type="sibTrans" cxnId="{9939010A-A9F7-40FD-AE27-C0665BA69343}">
      <dgm:prSet/>
      <dgm:spPr/>
      <dgm:t>
        <a:bodyPr/>
        <a:lstStyle/>
        <a:p>
          <a:endParaRPr lang="en-GB"/>
        </a:p>
      </dgm:t>
    </dgm:pt>
    <dgm:pt modelId="{E76C767F-365A-4D0B-B3BF-9F2D498199F0}">
      <dgm:prSet phldrT="[Text]" custT="1"/>
      <dgm:spPr/>
      <dgm:t>
        <a:bodyPr/>
        <a:lstStyle/>
        <a:p>
          <a:r>
            <a:rPr lang="en-GB" sz="2000" dirty="0"/>
            <a:t>Rheumatoid arthritis</a:t>
          </a:r>
        </a:p>
      </dgm:t>
    </dgm:pt>
    <dgm:pt modelId="{98CAEFE2-D13B-43CD-85C6-D15EBEA64AB4}" type="parTrans" cxnId="{544684C5-0749-4177-81A2-D4D2512E27B1}">
      <dgm:prSet/>
      <dgm:spPr/>
      <dgm:t>
        <a:bodyPr/>
        <a:lstStyle/>
        <a:p>
          <a:endParaRPr lang="en-GB"/>
        </a:p>
      </dgm:t>
    </dgm:pt>
    <dgm:pt modelId="{69B898DD-D0F1-41D5-B833-587BEDB47AFD}" type="sibTrans" cxnId="{544684C5-0749-4177-81A2-D4D2512E27B1}">
      <dgm:prSet/>
      <dgm:spPr/>
      <dgm:t>
        <a:bodyPr/>
        <a:lstStyle/>
        <a:p>
          <a:endParaRPr lang="en-GB"/>
        </a:p>
      </dgm:t>
    </dgm:pt>
    <dgm:pt modelId="{A8F8A4A7-B354-43BA-BCD8-5862383E50D0}">
      <dgm:prSet phldrT="[Text]" custT="1"/>
      <dgm:spPr/>
      <dgm:t>
        <a:bodyPr/>
        <a:lstStyle/>
        <a:p>
          <a:r>
            <a:rPr lang="en-GB" sz="2000" dirty="0"/>
            <a:t>Inflammatory bowel disease</a:t>
          </a:r>
        </a:p>
      </dgm:t>
    </dgm:pt>
    <dgm:pt modelId="{247E7557-70FA-4ED7-B6BB-D699B050B94A}" type="parTrans" cxnId="{17C1DA32-700F-487D-832B-FDE70BDDBDD8}">
      <dgm:prSet/>
      <dgm:spPr/>
      <dgm:t>
        <a:bodyPr/>
        <a:lstStyle/>
        <a:p>
          <a:endParaRPr lang="en-GB"/>
        </a:p>
      </dgm:t>
    </dgm:pt>
    <dgm:pt modelId="{A06FE2B9-FB33-4BAA-9D03-27749A20D31C}" type="sibTrans" cxnId="{17C1DA32-700F-487D-832B-FDE70BDDBDD8}">
      <dgm:prSet/>
      <dgm:spPr/>
      <dgm:t>
        <a:bodyPr/>
        <a:lstStyle/>
        <a:p>
          <a:endParaRPr lang="en-GB"/>
        </a:p>
      </dgm:t>
    </dgm:pt>
    <dgm:pt modelId="{68AFDCE5-CAE4-4A92-99C7-27984171F655}">
      <dgm:prSet phldrT="[Text]" custT="1"/>
      <dgm:spPr/>
      <dgm:t>
        <a:bodyPr/>
        <a:lstStyle/>
        <a:p>
          <a:r>
            <a:rPr lang="en-GB" sz="2000" dirty="0" err="1"/>
            <a:t>Castleman’s</a:t>
          </a:r>
          <a:r>
            <a:rPr lang="en-GB" sz="2000" dirty="0"/>
            <a:t> Disease</a:t>
          </a:r>
        </a:p>
      </dgm:t>
    </dgm:pt>
    <dgm:pt modelId="{5459C04B-3ED6-4FB6-B3E1-559AF9F19012}" type="parTrans" cxnId="{A57A6C33-E1A6-490F-8678-BA4B726CBDFC}">
      <dgm:prSet/>
      <dgm:spPr/>
      <dgm:t>
        <a:bodyPr/>
        <a:lstStyle/>
        <a:p>
          <a:endParaRPr lang="en-GB"/>
        </a:p>
      </dgm:t>
    </dgm:pt>
    <dgm:pt modelId="{83C6C53A-EDCA-48E6-8AC2-0650AE50F709}" type="sibTrans" cxnId="{A57A6C33-E1A6-490F-8678-BA4B726CBDFC}">
      <dgm:prSet/>
      <dgm:spPr/>
      <dgm:t>
        <a:bodyPr/>
        <a:lstStyle/>
        <a:p>
          <a:endParaRPr lang="en-GB"/>
        </a:p>
      </dgm:t>
    </dgm:pt>
    <dgm:pt modelId="{4074ABF8-8303-449F-9353-FE8FB6420919}">
      <dgm:prSet phldrT="[Text]"/>
      <dgm:spPr/>
      <dgm:t>
        <a:bodyPr/>
        <a:lstStyle/>
        <a:p>
          <a:endParaRPr lang="en-GB" dirty="0"/>
        </a:p>
      </dgm:t>
    </dgm:pt>
    <dgm:pt modelId="{631BE811-1FAA-45BC-8168-EA04402B4224}" type="parTrans" cxnId="{5F7B3E3A-2421-4205-8E32-98D45F7C289F}">
      <dgm:prSet/>
      <dgm:spPr/>
      <dgm:t>
        <a:bodyPr/>
        <a:lstStyle/>
        <a:p>
          <a:endParaRPr lang="en-GB"/>
        </a:p>
      </dgm:t>
    </dgm:pt>
    <dgm:pt modelId="{DFD2131F-E80A-4CAC-B2B8-F0233751EA18}" type="sibTrans" cxnId="{5F7B3E3A-2421-4205-8E32-98D45F7C289F}">
      <dgm:prSet/>
      <dgm:spPr/>
      <dgm:t>
        <a:bodyPr/>
        <a:lstStyle/>
        <a:p>
          <a:endParaRPr lang="en-GB"/>
        </a:p>
      </dgm:t>
    </dgm:pt>
    <dgm:pt modelId="{8E9FF50E-4359-4591-9A48-C211A4FE0CF1}">
      <dgm:prSet phldrT="[Text]" custT="1"/>
      <dgm:spPr/>
      <dgm:t>
        <a:bodyPr/>
        <a:lstStyle/>
        <a:p>
          <a:r>
            <a:rPr lang="en-GB" sz="2000" dirty="0"/>
            <a:t>Juvenile Idiopathic arthritis</a:t>
          </a:r>
        </a:p>
      </dgm:t>
    </dgm:pt>
    <dgm:pt modelId="{54467BE1-D732-443C-AD55-9C3C0C805975}" type="parTrans" cxnId="{FC286A50-CF57-4782-9C7E-EB25A6DF2CBF}">
      <dgm:prSet/>
      <dgm:spPr/>
      <dgm:t>
        <a:bodyPr/>
        <a:lstStyle/>
        <a:p>
          <a:endParaRPr lang="en-GB"/>
        </a:p>
      </dgm:t>
    </dgm:pt>
    <dgm:pt modelId="{84BB0226-E8FA-4C0B-BCA6-81772FA72FD1}" type="sibTrans" cxnId="{FC286A50-CF57-4782-9C7E-EB25A6DF2CBF}">
      <dgm:prSet/>
      <dgm:spPr/>
      <dgm:t>
        <a:bodyPr/>
        <a:lstStyle/>
        <a:p>
          <a:endParaRPr lang="en-GB"/>
        </a:p>
      </dgm:t>
    </dgm:pt>
    <dgm:pt modelId="{DA3FB00E-9C8F-4689-BE29-61D05E9C4094}">
      <dgm:prSet phldrT="[Text]" custT="1"/>
      <dgm:spPr/>
      <dgm:t>
        <a:bodyPr/>
        <a:lstStyle/>
        <a:p>
          <a:r>
            <a:rPr lang="en-GB" sz="2000" dirty="0"/>
            <a:t>Giant cell arteritis</a:t>
          </a:r>
        </a:p>
      </dgm:t>
    </dgm:pt>
    <dgm:pt modelId="{C8ADC79B-22DE-4723-B08F-CAEF0B0F6E2F}" type="parTrans" cxnId="{F383ADA4-7AEE-4AB3-A95F-9B18A6B7600F}">
      <dgm:prSet/>
      <dgm:spPr/>
      <dgm:t>
        <a:bodyPr/>
        <a:lstStyle/>
        <a:p>
          <a:endParaRPr lang="en-GB"/>
        </a:p>
      </dgm:t>
    </dgm:pt>
    <dgm:pt modelId="{7EE9E29A-7585-4F78-B093-CB00CABF8552}" type="sibTrans" cxnId="{F383ADA4-7AEE-4AB3-A95F-9B18A6B7600F}">
      <dgm:prSet/>
      <dgm:spPr/>
      <dgm:t>
        <a:bodyPr/>
        <a:lstStyle/>
        <a:p>
          <a:endParaRPr lang="en-GB"/>
        </a:p>
      </dgm:t>
    </dgm:pt>
    <dgm:pt modelId="{5A957138-AD6E-455C-83CE-FB877EC36C34}">
      <dgm:prSet phldrT="[Text]" custT="1"/>
      <dgm:spPr/>
      <dgm:t>
        <a:bodyPr/>
        <a:lstStyle/>
        <a:p>
          <a:r>
            <a:rPr lang="en-GB" sz="2000" dirty="0"/>
            <a:t>Cytokine release syndrome</a:t>
          </a:r>
        </a:p>
      </dgm:t>
    </dgm:pt>
    <dgm:pt modelId="{E4929003-8BB3-48FD-A983-480235CF4707}" type="parTrans" cxnId="{2316612E-DD86-4C5A-A206-08CD6181E014}">
      <dgm:prSet/>
      <dgm:spPr/>
      <dgm:t>
        <a:bodyPr/>
        <a:lstStyle/>
        <a:p>
          <a:endParaRPr lang="en-GB"/>
        </a:p>
      </dgm:t>
    </dgm:pt>
    <dgm:pt modelId="{7FA9CA54-CD88-4000-A1A3-43B460783912}" type="sibTrans" cxnId="{2316612E-DD86-4C5A-A206-08CD6181E014}">
      <dgm:prSet/>
      <dgm:spPr/>
      <dgm:t>
        <a:bodyPr/>
        <a:lstStyle/>
        <a:p>
          <a:endParaRPr lang="en-GB"/>
        </a:p>
      </dgm:t>
    </dgm:pt>
    <dgm:pt modelId="{F26B05EA-1C2F-407F-8417-181A5377F8CD}" type="pres">
      <dgm:prSet presAssocID="{F546872F-7F8D-4F1C-B8EB-62A376B85822}" presName="Name0" presStyleCnt="0">
        <dgm:presLayoutVars>
          <dgm:chMax val="1"/>
          <dgm:chPref val="1"/>
          <dgm:dir/>
          <dgm:animOne val="branch"/>
          <dgm:animLvl val="lvl"/>
        </dgm:presLayoutVars>
      </dgm:prSet>
      <dgm:spPr/>
    </dgm:pt>
    <dgm:pt modelId="{F0EBDCC1-B260-4CCA-B8D6-1D0928F07EFE}" type="pres">
      <dgm:prSet presAssocID="{7604967F-7B3D-4093-AB39-2A45B658F023}" presName="singleCycle" presStyleCnt="0"/>
      <dgm:spPr/>
    </dgm:pt>
    <dgm:pt modelId="{C43ACE41-702E-483D-922C-AB346A9BD78A}" type="pres">
      <dgm:prSet presAssocID="{7604967F-7B3D-4093-AB39-2A45B658F023}" presName="singleCenter" presStyleLbl="node1" presStyleIdx="0" presStyleCnt="7" custLinFactNeighborX="-16847" custLinFactNeighborY="-2728">
        <dgm:presLayoutVars>
          <dgm:chMax val="7"/>
          <dgm:chPref val="7"/>
        </dgm:presLayoutVars>
      </dgm:prSet>
      <dgm:spPr/>
    </dgm:pt>
    <dgm:pt modelId="{9754FF33-6CA5-4BA6-8320-E83DE94221BE}" type="pres">
      <dgm:prSet presAssocID="{98CAEFE2-D13B-43CD-85C6-D15EBEA64AB4}" presName="Name56" presStyleLbl="parChTrans1D2" presStyleIdx="0" presStyleCnt="6"/>
      <dgm:spPr/>
    </dgm:pt>
    <dgm:pt modelId="{1F9D4D9C-E2AC-4481-AA41-8E80D16FEB56}" type="pres">
      <dgm:prSet presAssocID="{E76C767F-365A-4D0B-B3BF-9F2D498199F0}" presName="text0" presStyleLbl="node1" presStyleIdx="1" presStyleCnt="7" custScaleX="162663" custRadScaleRad="109514" custRadScaleInc="-106025">
        <dgm:presLayoutVars>
          <dgm:bulletEnabled val="1"/>
        </dgm:presLayoutVars>
      </dgm:prSet>
      <dgm:spPr/>
    </dgm:pt>
    <dgm:pt modelId="{6D006C12-34E4-4317-B3DB-E5564DAF5EF2}" type="pres">
      <dgm:prSet presAssocID="{54467BE1-D732-443C-AD55-9C3C0C805975}" presName="Name56" presStyleLbl="parChTrans1D2" presStyleIdx="1" presStyleCnt="6"/>
      <dgm:spPr/>
    </dgm:pt>
    <dgm:pt modelId="{7155A244-D102-4F8A-88AF-53554A74611B}" type="pres">
      <dgm:prSet presAssocID="{8E9FF50E-4359-4591-9A48-C211A4FE0CF1}" presName="text0" presStyleLbl="node1" presStyleIdx="2" presStyleCnt="7" custScaleX="206927" custScaleY="104498" custRadScaleRad="116596" custRadScaleInc="12737">
        <dgm:presLayoutVars>
          <dgm:bulletEnabled val="1"/>
        </dgm:presLayoutVars>
      </dgm:prSet>
      <dgm:spPr/>
    </dgm:pt>
    <dgm:pt modelId="{52305DB9-655C-4868-8A36-0BD57C81ECB0}" type="pres">
      <dgm:prSet presAssocID="{E4929003-8BB3-48FD-A983-480235CF4707}" presName="Name56" presStyleLbl="parChTrans1D2" presStyleIdx="2" presStyleCnt="6"/>
      <dgm:spPr/>
    </dgm:pt>
    <dgm:pt modelId="{51C32EEB-C854-472C-92DA-90D1DBE2D3D7}" type="pres">
      <dgm:prSet presAssocID="{5A957138-AD6E-455C-83CE-FB877EC36C34}" presName="text0" presStyleLbl="node1" presStyleIdx="3" presStyleCnt="7" custScaleX="196034" custScaleY="100846" custRadScaleRad="251049" custRadScaleInc="-92748">
        <dgm:presLayoutVars>
          <dgm:bulletEnabled val="1"/>
        </dgm:presLayoutVars>
      </dgm:prSet>
      <dgm:spPr/>
    </dgm:pt>
    <dgm:pt modelId="{574C4C28-C978-49D3-A7D0-37BC22452A93}" type="pres">
      <dgm:prSet presAssocID="{C8ADC79B-22DE-4723-B08F-CAEF0B0F6E2F}" presName="Name56" presStyleLbl="parChTrans1D2" presStyleIdx="3" presStyleCnt="6"/>
      <dgm:spPr/>
    </dgm:pt>
    <dgm:pt modelId="{B5F3AC1F-D0D0-4237-9C99-C3F6EDBF7D56}" type="pres">
      <dgm:prSet presAssocID="{DA3FB00E-9C8F-4689-BE29-61D05E9C4094}" presName="text0" presStyleLbl="node1" presStyleIdx="4" presStyleCnt="7" custScaleX="196003" custRadScaleRad="82901" custRadScaleInc="-15886">
        <dgm:presLayoutVars>
          <dgm:bulletEnabled val="1"/>
        </dgm:presLayoutVars>
      </dgm:prSet>
      <dgm:spPr/>
    </dgm:pt>
    <dgm:pt modelId="{731C2967-BFE4-4CC8-8767-C8AEA613AAD5}" type="pres">
      <dgm:prSet presAssocID="{247E7557-70FA-4ED7-B6BB-D699B050B94A}" presName="Name56" presStyleLbl="parChTrans1D2" presStyleIdx="4" presStyleCnt="6"/>
      <dgm:spPr/>
    </dgm:pt>
    <dgm:pt modelId="{E4C157B6-A2C7-474B-9C5F-1D6C57474C4E}" type="pres">
      <dgm:prSet presAssocID="{A8F8A4A7-B354-43BA-BCD8-5862383E50D0}" presName="text0" presStyleLbl="node1" presStyleIdx="5" presStyleCnt="7" custScaleX="181786" custRadScaleRad="156598" custRadScaleInc="-20118">
        <dgm:presLayoutVars>
          <dgm:bulletEnabled val="1"/>
        </dgm:presLayoutVars>
      </dgm:prSet>
      <dgm:spPr/>
    </dgm:pt>
    <dgm:pt modelId="{0576C2D7-B669-4BCA-BB4F-0FD443414C60}" type="pres">
      <dgm:prSet presAssocID="{5459C04B-3ED6-4FB6-B3E1-559AF9F19012}" presName="Name56" presStyleLbl="parChTrans1D2" presStyleIdx="5" presStyleCnt="6"/>
      <dgm:spPr/>
    </dgm:pt>
    <dgm:pt modelId="{D1241DA6-F750-427A-B190-4AB1BA1BD1E7}" type="pres">
      <dgm:prSet presAssocID="{68AFDCE5-CAE4-4A92-99C7-27984171F655}" presName="text0" presStyleLbl="node1" presStyleIdx="6" presStyleCnt="7" custScaleX="157240" custRadScaleRad="171629" custRadScaleInc="-66635">
        <dgm:presLayoutVars>
          <dgm:bulletEnabled val="1"/>
        </dgm:presLayoutVars>
      </dgm:prSet>
      <dgm:spPr/>
    </dgm:pt>
  </dgm:ptLst>
  <dgm:cxnLst>
    <dgm:cxn modelId="{9939010A-A9F7-40FD-AE27-C0665BA69343}" srcId="{F546872F-7F8D-4F1C-B8EB-62A376B85822}" destId="{7604967F-7B3D-4093-AB39-2A45B658F023}" srcOrd="0" destOrd="0" parTransId="{5B57276B-5440-46C4-9243-B01FEF92635F}" sibTransId="{919FA9F4-E022-40D8-AF19-733D818125C0}"/>
    <dgm:cxn modelId="{9954E018-110F-44EF-A2F3-06F2987EFCD7}" type="presOf" srcId="{5A957138-AD6E-455C-83CE-FB877EC36C34}" destId="{51C32EEB-C854-472C-92DA-90D1DBE2D3D7}" srcOrd="0" destOrd="0" presId="urn:microsoft.com/office/officeart/2008/layout/RadialCluster"/>
    <dgm:cxn modelId="{2316612E-DD86-4C5A-A206-08CD6181E014}" srcId="{7604967F-7B3D-4093-AB39-2A45B658F023}" destId="{5A957138-AD6E-455C-83CE-FB877EC36C34}" srcOrd="2" destOrd="0" parTransId="{E4929003-8BB3-48FD-A983-480235CF4707}" sibTransId="{7FA9CA54-CD88-4000-A1A3-43B460783912}"/>
    <dgm:cxn modelId="{17C1DA32-700F-487D-832B-FDE70BDDBDD8}" srcId="{7604967F-7B3D-4093-AB39-2A45B658F023}" destId="{A8F8A4A7-B354-43BA-BCD8-5862383E50D0}" srcOrd="4" destOrd="0" parTransId="{247E7557-70FA-4ED7-B6BB-D699B050B94A}" sibTransId="{A06FE2B9-FB33-4BAA-9D03-27749A20D31C}"/>
    <dgm:cxn modelId="{A57A6C33-E1A6-490F-8678-BA4B726CBDFC}" srcId="{7604967F-7B3D-4093-AB39-2A45B658F023}" destId="{68AFDCE5-CAE4-4A92-99C7-27984171F655}" srcOrd="5" destOrd="0" parTransId="{5459C04B-3ED6-4FB6-B3E1-559AF9F19012}" sibTransId="{83C6C53A-EDCA-48E6-8AC2-0650AE50F709}"/>
    <dgm:cxn modelId="{5F7B3E3A-2421-4205-8E32-98D45F7C289F}" srcId="{F546872F-7F8D-4F1C-B8EB-62A376B85822}" destId="{4074ABF8-8303-449F-9353-FE8FB6420919}" srcOrd="1" destOrd="0" parTransId="{631BE811-1FAA-45BC-8168-EA04402B4224}" sibTransId="{DFD2131F-E80A-4CAC-B2B8-F0233751EA18}"/>
    <dgm:cxn modelId="{FC286A50-CF57-4782-9C7E-EB25A6DF2CBF}" srcId="{7604967F-7B3D-4093-AB39-2A45B658F023}" destId="{8E9FF50E-4359-4591-9A48-C211A4FE0CF1}" srcOrd="1" destOrd="0" parTransId="{54467BE1-D732-443C-AD55-9C3C0C805975}" sibTransId="{84BB0226-E8FA-4C0B-BCA6-81772FA72FD1}"/>
    <dgm:cxn modelId="{7198055D-6C5D-455A-BEE1-B2CBE897AAD8}" type="presOf" srcId="{DA3FB00E-9C8F-4689-BE29-61D05E9C4094}" destId="{B5F3AC1F-D0D0-4237-9C99-C3F6EDBF7D56}" srcOrd="0" destOrd="0" presId="urn:microsoft.com/office/officeart/2008/layout/RadialCluster"/>
    <dgm:cxn modelId="{62BC5B65-E586-4D90-BFFA-FD04F71712B4}" type="presOf" srcId="{F546872F-7F8D-4F1C-B8EB-62A376B85822}" destId="{F26B05EA-1C2F-407F-8417-181A5377F8CD}" srcOrd="0" destOrd="0" presId="urn:microsoft.com/office/officeart/2008/layout/RadialCluster"/>
    <dgm:cxn modelId="{5F8A6073-731C-464E-B299-E0F6F4A0737B}" type="presOf" srcId="{98CAEFE2-D13B-43CD-85C6-D15EBEA64AB4}" destId="{9754FF33-6CA5-4BA6-8320-E83DE94221BE}" srcOrd="0" destOrd="0" presId="urn:microsoft.com/office/officeart/2008/layout/RadialCluster"/>
    <dgm:cxn modelId="{9D983C82-1A90-419C-8DFA-152B91C3BFA4}" type="presOf" srcId="{A8F8A4A7-B354-43BA-BCD8-5862383E50D0}" destId="{E4C157B6-A2C7-474B-9C5F-1D6C57474C4E}" srcOrd="0" destOrd="0" presId="urn:microsoft.com/office/officeart/2008/layout/RadialCluster"/>
    <dgm:cxn modelId="{4691D78A-B4A6-4D72-891C-027854E2E85F}" type="presOf" srcId="{54467BE1-D732-443C-AD55-9C3C0C805975}" destId="{6D006C12-34E4-4317-B3DB-E5564DAF5EF2}" srcOrd="0" destOrd="0" presId="urn:microsoft.com/office/officeart/2008/layout/RadialCluster"/>
    <dgm:cxn modelId="{F383ADA4-7AEE-4AB3-A95F-9B18A6B7600F}" srcId="{7604967F-7B3D-4093-AB39-2A45B658F023}" destId="{DA3FB00E-9C8F-4689-BE29-61D05E9C4094}" srcOrd="3" destOrd="0" parTransId="{C8ADC79B-22DE-4723-B08F-CAEF0B0F6E2F}" sibTransId="{7EE9E29A-7585-4F78-B093-CB00CABF8552}"/>
    <dgm:cxn modelId="{10AA78BB-4774-42C3-B6DB-835B8967F4FB}" type="presOf" srcId="{8E9FF50E-4359-4591-9A48-C211A4FE0CF1}" destId="{7155A244-D102-4F8A-88AF-53554A74611B}" srcOrd="0" destOrd="0" presId="urn:microsoft.com/office/officeart/2008/layout/RadialCluster"/>
    <dgm:cxn modelId="{544684C5-0749-4177-81A2-D4D2512E27B1}" srcId="{7604967F-7B3D-4093-AB39-2A45B658F023}" destId="{E76C767F-365A-4D0B-B3BF-9F2D498199F0}" srcOrd="0" destOrd="0" parTransId="{98CAEFE2-D13B-43CD-85C6-D15EBEA64AB4}" sibTransId="{69B898DD-D0F1-41D5-B833-587BEDB47AFD}"/>
    <dgm:cxn modelId="{E7924DCC-0C85-46B3-9F86-4C62963F2949}" type="presOf" srcId="{C8ADC79B-22DE-4723-B08F-CAEF0B0F6E2F}" destId="{574C4C28-C978-49D3-A7D0-37BC22452A93}" srcOrd="0" destOrd="0" presId="urn:microsoft.com/office/officeart/2008/layout/RadialCluster"/>
    <dgm:cxn modelId="{92DAE8D3-86C7-4132-A22F-A3891D85629E}" type="presOf" srcId="{68AFDCE5-CAE4-4A92-99C7-27984171F655}" destId="{D1241DA6-F750-427A-B190-4AB1BA1BD1E7}" srcOrd="0" destOrd="0" presId="urn:microsoft.com/office/officeart/2008/layout/RadialCluster"/>
    <dgm:cxn modelId="{6B300AD6-9A05-4E4C-A505-F07DD547DA6C}" type="presOf" srcId="{E4929003-8BB3-48FD-A983-480235CF4707}" destId="{52305DB9-655C-4868-8A36-0BD57C81ECB0}" srcOrd="0" destOrd="0" presId="urn:microsoft.com/office/officeart/2008/layout/RadialCluster"/>
    <dgm:cxn modelId="{DD6907EA-B257-4C0C-98E2-B1BF3C42DB85}" type="presOf" srcId="{7604967F-7B3D-4093-AB39-2A45B658F023}" destId="{C43ACE41-702E-483D-922C-AB346A9BD78A}" srcOrd="0" destOrd="0" presId="urn:microsoft.com/office/officeart/2008/layout/RadialCluster"/>
    <dgm:cxn modelId="{6129B4F2-AFBC-40C9-A86B-6EDA245DC39B}" type="presOf" srcId="{5459C04B-3ED6-4FB6-B3E1-559AF9F19012}" destId="{0576C2D7-B669-4BCA-BB4F-0FD443414C60}" srcOrd="0" destOrd="0" presId="urn:microsoft.com/office/officeart/2008/layout/RadialCluster"/>
    <dgm:cxn modelId="{9F4C97F5-C6BD-499E-AA9E-4E25F9093E2E}" type="presOf" srcId="{247E7557-70FA-4ED7-B6BB-D699B050B94A}" destId="{731C2967-BFE4-4CC8-8767-C8AEA613AAD5}" srcOrd="0" destOrd="0" presId="urn:microsoft.com/office/officeart/2008/layout/RadialCluster"/>
    <dgm:cxn modelId="{736238F8-0D32-4EF3-8248-1CF3805B4AF8}" type="presOf" srcId="{E76C767F-365A-4D0B-B3BF-9F2D498199F0}" destId="{1F9D4D9C-E2AC-4481-AA41-8E80D16FEB56}" srcOrd="0" destOrd="0" presId="urn:microsoft.com/office/officeart/2008/layout/RadialCluster"/>
    <dgm:cxn modelId="{A9B52F55-9B23-49E9-9546-B7A9B29F506A}" type="presParOf" srcId="{F26B05EA-1C2F-407F-8417-181A5377F8CD}" destId="{F0EBDCC1-B260-4CCA-B8D6-1D0928F07EFE}" srcOrd="0" destOrd="0" presId="urn:microsoft.com/office/officeart/2008/layout/RadialCluster"/>
    <dgm:cxn modelId="{D6098F4A-A1BC-47BB-B2F8-22632D16EA09}" type="presParOf" srcId="{F0EBDCC1-B260-4CCA-B8D6-1D0928F07EFE}" destId="{C43ACE41-702E-483D-922C-AB346A9BD78A}" srcOrd="0" destOrd="0" presId="urn:microsoft.com/office/officeart/2008/layout/RadialCluster"/>
    <dgm:cxn modelId="{1A5A1FE1-7855-4D95-809C-009907ACC998}" type="presParOf" srcId="{F0EBDCC1-B260-4CCA-B8D6-1D0928F07EFE}" destId="{9754FF33-6CA5-4BA6-8320-E83DE94221BE}" srcOrd="1" destOrd="0" presId="urn:microsoft.com/office/officeart/2008/layout/RadialCluster"/>
    <dgm:cxn modelId="{E95A3F57-673A-46FD-BAB2-7610AF3E87FA}" type="presParOf" srcId="{F0EBDCC1-B260-4CCA-B8D6-1D0928F07EFE}" destId="{1F9D4D9C-E2AC-4481-AA41-8E80D16FEB56}" srcOrd="2" destOrd="0" presId="urn:microsoft.com/office/officeart/2008/layout/RadialCluster"/>
    <dgm:cxn modelId="{6036F5BA-E135-4194-9C2E-0478548273A9}" type="presParOf" srcId="{F0EBDCC1-B260-4CCA-B8D6-1D0928F07EFE}" destId="{6D006C12-34E4-4317-B3DB-E5564DAF5EF2}" srcOrd="3" destOrd="0" presId="urn:microsoft.com/office/officeart/2008/layout/RadialCluster"/>
    <dgm:cxn modelId="{3098BB7F-923D-43E3-858E-4774EEA7FF32}" type="presParOf" srcId="{F0EBDCC1-B260-4CCA-B8D6-1D0928F07EFE}" destId="{7155A244-D102-4F8A-88AF-53554A74611B}" srcOrd="4" destOrd="0" presId="urn:microsoft.com/office/officeart/2008/layout/RadialCluster"/>
    <dgm:cxn modelId="{F80FF530-002D-4CF8-B017-A8206467B90D}" type="presParOf" srcId="{F0EBDCC1-B260-4CCA-B8D6-1D0928F07EFE}" destId="{52305DB9-655C-4868-8A36-0BD57C81ECB0}" srcOrd="5" destOrd="0" presId="urn:microsoft.com/office/officeart/2008/layout/RadialCluster"/>
    <dgm:cxn modelId="{D02AF66A-3D01-40C2-80F0-2AA28BDC56B2}" type="presParOf" srcId="{F0EBDCC1-B260-4CCA-B8D6-1D0928F07EFE}" destId="{51C32EEB-C854-472C-92DA-90D1DBE2D3D7}" srcOrd="6" destOrd="0" presId="urn:microsoft.com/office/officeart/2008/layout/RadialCluster"/>
    <dgm:cxn modelId="{24424252-1FFD-4743-BAF1-D50EEA269F53}" type="presParOf" srcId="{F0EBDCC1-B260-4CCA-B8D6-1D0928F07EFE}" destId="{574C4C28-C978-49D3-A7D0-37BC22452A93}" srcOrd="7" destOrd="0" presId="urn:microsoft.com/office/officeart/2008/layout/RadialCluster"/>
    <dgm:cxn modelId="{40A67202-4026-4839-AD30-FDF88EE1A781}" type="presParOf" srcId="{F0EBDCC1-B260-4CCA-B8D6-1D0928F07EFE}" destId="{B5F3AC1F-D0D0-4237-9C99-C3F6EDBF7D56}" srcOrd="8" destOrd="0" presId="urn:microsoft.com/office/officeart/2008/layout/RadialCluster"/>
    <dgm:cxn modelId="{405169AA-3B94-4055-A7EF-FB6EAE85E9C1}" type="presParOf" srcId="{F0EBDCC1-B260-4CCA-B8D6-1D0928F07EFE}" destId="{731C2967-BFE4-4CC8-8767-C8AEA613AAD5}" srcOrd="9" destOrd="0" presId="urn:microsoft.com/office/officeart/2008/layout/RadialCluster"/>
    <dgm:cxn modelId="{1FA7095A-F177-408C-8A33-E51B42DE396A}" type="presParOf" srcId="{F0EBDCC1-B260-4CCA-B8D6-1D0928F07EFE}" destId="{E4C157B6-A2C7-474B-9C5F-1D6C57474C4E}" srcOrd="10" destOrd="0" presId="urn:microsoft.com/office/officeart/2008/layout/RadialCluster"/>
    <dgm:cxn modelId="{1938C894-C1B0-4A26-957E-0110C24EF381}" type="presParOf" srcId="{F0EBDCC1-B260-4CCA-B8D6-1D0928F07EFE}" destId="{0576C2D7-B669-4BCA-BB4F-0FD443414C60}" srcOrd="11" destOrd="0" presId="urn:microsoft.com/office/officeart/2008/layout/RadialCluster"/>
    <dgm:cxn modelId="{11DBFC71-AD76-489B-85CE-83F65EAB9684}" type="presParOf" srcId="{F0EBDCC1-B260-4CCA-B8D6-1D0928F07EFE}" destId="{D1241DA6-F750-427A-B190-4AB1BA1BD1E7}" srcOrd="12" destOrd="0" presId="urn:microsoft.com/office/officeart/2008/layout/RadialCluster"/>
  </dgm:cxnLst>
  <dgm:bg/>
  <dgm:whole/>
  <dgm:extLst>
    <a:ext uri="http://schemas.microsoft.com/office/drawing/2008/diagram">
      <dsp:dataModelExt xmlns:dsp="http://schemas.microsoft.com/office/drawing/2008/diagram" relId="rId13"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3ACE41-702E-483D-922C-AB346A9BD78A}">
      <dsp:nvSpPr>
        <dsp:cNvPr id="0" name=""/>
        <dsp:cNvSpPr/>
      </dsp:nvSpPr>
      <dsp:spPr>
        <a:xfrm>
          <a:off x="3402143" y="1563583"/>
          <a:ext cx="1429200" cy="1429200"/>
        </a:xfrm>
        <a:prstGeom prst="roundRect">
          <a:avLst/>
        </a:prstGeom>
        <a:solidFill>
          <a:schemeClr val="accent2">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r>
            <a:rPr lang="en-GB" sz="3600" kern="1200" dirty="0"/>
            <a:t>IL-6</a:t>
          </a:r>
        </a:p>
      </dsp:txBody>
      <dsp:txXfrm>
        <a:off x="3471911" y="1633351"/>
        <a:ext cx="1289664" cy="1289664"/>
      </dsp:txXfrm>
    </dsp:sp>
    <dsp:sp modelId="{9754FF33-6CA5-4BA6-8320-E83DE94221BE}">
      <dsp:nvSpPr>
        <dsp:cNvPr id="0" name=""/>
        <dsp:cNvSpPr/>
      </dsp:nvSpPr>
      <dsp:spPr>
        <a:xfrm rot="15279832">
          <a:off x="3610217" y="1326734"/>
          <a:ext cx="491190" cy="0"/>
        </a:xfrm>
        <a:custGeom>
          <a:avLst/>
          <a:gdLst/>
          <a:ahLst/>
          <a:cxnLst/>
          <a:rect l="0" t="0" r="0" b="0"/>
          <a:pathLst>
            <a:path>
              <a:moveTo>
                <a:pt x="0" y="0"/>
              </a:moveTo>
              <a:lnTo>
                <a:pt x="491190" y="0"/>
              </a:lnTo>
            </a:path>
          </a:pathLst>
        </a:custGeom>
        <a:noFill/>
        <a:ln w="15875"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F9D4D9C-E2AC-4481-AA41-8E80D16FEB56}">
      <dsp:nvSpPr>
        <dsp:cNvPr id="0" name=""/>
        <dsp:cNvSpPr/>
      </dsp:nvSpPr>
      <dsp:spPr>
        <a:xfrm>
          <a:off x="2880750" y="132319"/>
          <a:ext cx="1557603" cy="957564"/>
        </a:xfrm>
        <a:prstGeom prst="roundRect">
          <a:avLst/>
        </a:prstGeom>
        <a:solidFill>
          <a:schemeClr val="accent2">
            <a:hueOff val="18907"/>
            <a:satOff val="2173"/>
            <a:lumOff val="-1732"/>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GB" sz="2000" kern="1200" dirty="0"/>
            <a:t>Rheumatoid arthritis</a:t>
          </a:r>
        </a:p>
      </dsp:txBody>
      <dsp:txXfrm>
        <a:off x="2927494" y="179063"/>
        <a:ext cx="1464115" cy="864076"/>
      </dsp:txXfrm>
    </dsp:sp>
    <dsp:sp modelId="{6D006C12-34E4-4317-B3DB-E5564DAF5EF2}">
      <dsp:nvSpPr>
        <dsp:cNvPr id="0" name=""/>
        <dsp:cNvSpPr/>
      </dsp:nvSpPr>
      <dsp:spPr>
        <a:xfrm rot="20496736">
          <a:off x="4806411" y="1886592"/>
          <a:ext cx="976686" cy="0"/>
        </a:xfrm>
        <a:custGeom>
          <a:avLst/>
          <a:gdLst/>
          <a:ahLst/>
          <a:cxnLst/>
          <a:rect l="0" t="0" r="0" b="0"/>
          <a:pathLst>
            <a:path>
              <a:moveTo>
                <a:pt x="0" y="0"/>
              </a:moveTo>
              <a:lnTo>
                <a:pt x="976686" y="0"/>
              </a:lnTo>
            </a:path>
          </a:pathLst>
        </a:custGeom>
        <a:noFill/>
        <a:ln w="15875"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155A244-D102-4F8A-88AF-53554A74611B}">
      <dsp:nvSpPr>
        <dsp:cNvPr id="0" name=""/>
        <dsp:cNvSpPr/>
      </dsp:nvSpPr>
      <dsp:spPr>
        <a:xfrm>
          <a:off x="5758165" y="902891"/>
          <a:ext cx="1981459" cy="1000635"/>
        </a:xfrm>
        <a:prstGeom prst="roundRect">
          <a:avLst/>
        </a:prstGeom>
        <a:solidFill>
          <a:schemeClr val="accent2">
            <a:hueOff val="37813"/>
            <a:satOff val="4346"/>
            <a:lumOff val="-3464"/>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GB" sz="2000" kern="1200" dirty="0"/>
            <a:t>Juvenile Idiopathic arthritis</a:t>
          </a:r>
        </a:p>
      </dsp:txBody>
      <dsp:txXfrm>
        <a:off x="5807012" y="951738"/>
        <a:ext cx="1883765" cy="902941"/>
      </dsp:txXfrm>
    </dsp:sp>
    <dsp:sp modelId="{52305DB9-655C-4868-8A36-0BD57C81ECB0}">
      <dsp:nvSpPr>
        <dsp:cNvPr id="0" name=""/>
        <dsp:cNvSpPr/>
      </dsp:nvSpPr>
      <dsp:spPr>
        <a:xfrm rot="213729">
          <a:off x="4828511" y="2413793"/>
          <a:ext cx="2933295" cy="0"/>
        </a:xfrm>
        <a:custGeom>
          <a:avLst/>
          <a:gdLst/>
          <a:ahLst/>
          <a:cxnLst/>
          <a:rect l="0" t="0" r="0" b="0"/>
          <a:pathLst>
            <a:path>
              <a:moveTo>
                <a:pt x="0" y="0"/>
              </a:moveTo>
              <a:lnTo>
                <a:pt x="2933295" y="0"/>
              </a:lnTo>
            </a:path>
          </a:pathLst>
        </a:custGeom>
        <a:noFill/>
        <a:ln w="15875"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1C32EEB-C854-472C-92DA-90D1DBE2D3D7}">
      <dsp:nvSpPr>
        <dsp:cNvPr id="0" name=""/>
        <dsp:cNvSpPr/>
      </dsp:nvSpPr>
      <dsp:spPr>
        <a:xfrm>
          <a:off x="7758972" y="2080513"/>
          <a:ext cx="1877152" cy="965665"/>
        </a:xfrm>
        <a:prstGeom prst="roundRect">
          <a:avLst/>
        </a:prstGeom>
        <a:solidFill>
          <a:schemeClr val="accent2">
            <a:hueOff val="56720"/>
            <a:satOff val="6519"/>
            <a:lumOff val="-5196"/>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GB" sz="2000" kern="1200" dirty="0"/>
            <a:t>Cytokine release syndrome</a:t>
          </a:r>
        </a:p>
      </dsp:txBody>
      <dsp:txXfrm>
        <a:off x="7806112" y="2127653"/>
        <a:ext cx="1782872" cy="871385"/>
      </dsp:txXfrm>
    </dsp:sp>
    <dsp:sp modelId="{574C4C28-C978-49D3-A7D0-37BC22452A93}">
      <dsp:nvSpPr>
        <dsp:cNvPr id="0" name=""/>
        <dsp:cNvSpPr/>
      </dsp:nvSpPr>
      <dsp:spPr>
        <a:xfrm rot="3915623">
          <a:off x="4291580" y="3233999"/>
          <a:ext cx="531181" cy="0"/>
        </a:xfrm>
        <a:custGeom>
          <a:avLst/>
          <a:gdLst/>
          <a:ahLst/>
          <a:cxnLst/>
          <a:rect l="0" t="0" r="0" b="0"/>
          <a:pathLst>
            <a:path>
              <a:moveTo>
                <a:pt x="0" y="0"/>
              </a:moveTo>
              <a:lnTo>
                <a:pt x="531181" y="0"/>
              </a:lnTo>
            </a:path>
          </a:pathLst>
        </a:custGeom>
        <a:noFill/>
        <a:ln w="15875"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5F3AC1F-D0D0-4237-9C99-C3F6EDBF7D56}">
      <dsp:nvSpPr>
        <dsp:cNvPr id="0" name=""/>
        <dsp:cNvSpPr/>
      </dsp:nvSpPr>
      <dsp:spPr>
        <a:xfrm>
          <a:off x="3950508" y="3475213"/>
          <a:ext cx="1876855" cy="957564"/>
        </a:xfrm>
        <a:prstGeom prst="roundRect">
          <a:avLst/>
        </a:prstGeom>
        <a:solidFill>
          <a:schemeClr val="accent2">
            <a:hueOff val="75626"/>
            <a:satOff val="8693"/>
            <a:lumOff val="-6929"/>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GB" sz="2000" kern="1200" dirty="0"/>
            <a:t>Giant cell arteritis</a:t>
          </a:r>
        </a:p>
      </dsp:txBody>
      <dsp:txXfrm>
        <a:off x="3997252" y="3521957"/>
        <a:ext cx="1783367" cy="864076"/>
      </dsp:txXfrm>
    </dsp:sp>
    <dsp:sp modelId="{731C2967-BFE4-4CC8-8767-C8AEA613AAD5}">
      <dsp:nvSpPr>
        <dsp:cNvPr id="0" name=""/>
        <dsp:cNvSpPr/>
      </dsp:nvSpPr>
      <dsp:spPr>
        <a:xfrm rot="8016280">
          <a:off x="2662146" y="3324476"/>
          <a:ext cx="916129" cy="0"/>
        </a:xfrm>
        <a:custGeom>
          <a:avLst/>
          <a:gdLst/>
          <a:ahLst/>
          <a:cxnLst/>
          <a:rect l="0" t="0" r="0" b="0"/>
          <a:pathLst>
            <a:path>
              <a:moveTo>
                <a:pt x="0" y="0"/>
              </a:moveTo>
              <a:lnTo>
                <a:pt x="916129" y="0"/>
              </a:lnTo>
            </a:path>
          </a:pathLst>
        </a:custGeom>
        <a:noFill/>
        <a:ln w="15875"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4C157B6-A2C7-474B-9C5F-1D6C57474C4E}">
      <dsp:nvSpPr>
        <dsp:cNvPr id="0" name=""/>
        <dsp:cNvSpPr/>
      </dsp:nvSpPr>
      <dsp:spPr>
        <a:xfrm>
          <a:off x="1477922" y="3656168"/>
          <a:ext cx="1740718" cy="957564"/>
        </a:xfrm>
        <a:prstGeom prst="roundRect">
          <a:avLst/>
        </a:prstGeom>
        <a:solidFill>
          <a:schemeClr val="accent2">
            <a:hueOff val="94533"/>
            <a:satOff val="10866"/>
            <a:lumOff val="-8661"/>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GB" sz="2000" kern="1200" dirty="0"/>
            <a:t>Inflammatory bowel disease</a:t>
          </a:r>
        </a:p>
      </dsp:txBody>
      <dsp:txXfrm>
        <a:off x="1524666" y="3702912"/>
        <a:ext cx="1647230" cy="864076"/>
      </dsp:txXfrm>
    </dsp:sp>
    <dsp:sp modelId="{0576C2D7-B669-4BCA-BB4F-0FD443414C60}">
      <dsp:nvSpPr>
        <dsp:cNvPr id="0" name=""/>
        <dsp:cNvSpPr/>
      </dsp:nvSpPr>
      <dsp:spPr>
        <a:xfrm rot="11412657">
          <a:off x="2285738" y="2049722"/>
          <a:ext cx="1125317" cy="0"/>
        </a:xfrm>
        <a:custGeom>
          <a:avLst/>
          <a:gdLst/>
          <a:ahLst/>
          <a:cxnLst/>
          <a:rect l="0" t="0" r="0" b="0"/>
          <a:pathLst>
            <a:path>
              <a:moveTo>
                <a:pt x="0" y="0"/>
              </a:moveTo>
              <a:lnTo>
                <a:pt x="1125317" y="0"/>
              </a:lnTo>
            </a:path>
          </a:pathLst>
        </a:custGeom>
        <a:noFill/>
        <a:ln w="15875"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1241DA6-F750-427A-B190-4AB1BA1BD1E7}">
      <dsp:nvSpPr>
        <dsp:cNvPr id="0" name=""/>
        <dsp:cNvSpPr/>
      </dsp:nvSpPr>
      <dsp:spPr>
        <a:xfrm>
          <a:off x="788974" y="1335590"/>
          <a:ext cx="1505674" cy="957564"/>
        </a:xfrm>
        <a:prstGeom prst="roundRect">
          <a:avLst/>
        </a:prstGeom>
        <a:solidFill>
          <a:schemeClr val="accent2">
            <a:hueOff val="113439"/>
            <a:satOff val="13039"/>
            <a:lumOff val="-10393"/>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GB" sz="2000" kern="1200" dirty="0" err="1"/>
            <a:t>Castleman’s</a:t>
          </a:r>
          <a:r>
            <a:rPr lang="en-GB" sz="2000" kern="1200" dirty="0"/>
            <a:t> Disease</a:t>
          </a:r>
        </a:p>
      </dsp:txBody>
      <dsp:txXfrm>
        <a:off x="835718" y="1382334"/>
        <a:ext cx="1412186" cy="864076"/>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1F7BC8-B7F4-A642-B873-060702196EE4}" type="datetimeFigureOut">
              <a:rPr lang="en-US" smtClean="0"/>
              <a:t>3/18/22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6394BD-2FBC-1944-8F1E-B6785EC176CD}" type="slidenum">
              <a:rPr lang="en-US" smtClean="0"/>
              <a:t>‹#›</a:t>
            </a:fld>
            <a:endParaRPr lang="en-US"/>
          </a:p>
        </p:txBody>
      </p:sp>
    </p:spTree>
    <p:extLst>
      <p:ext uri="{BB962C8B-B14F-4D97-AF65-F5344CB8AC3E}">
        <p14:creationId xmlns:p14="http://schemas.microsoft.com/office/powerpoint/2010/main" val="268893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Thank you for giving me the opportunity to talk to you this afternoon. I am based in the MRC Toxicology Unit– and my research </a:t>
            </a:r>
            <a:endParaRPr lang="en-GB" dirty="0"/>
          </a:p>
        </p:txBody>
      </p:sp>
      <p:sp>
        <p:nvSpPr>
          <p:cNvPr id="4" name="Slide Number Placeholder 3"/>
          <p:cNvSpPr>
            <a:spLocks noGrp="1"/>
          </p:cNvSpPr>
          <p:nvPr>
            <p:ph type="sldNum" sz="quarter" idx="10"/>
          </p:nvPr>
        </p:nvSpPr>
        <p:spPr/>
        <p:txBody>
          <a:bodyPr/>
          <a:lstStyle/>
          <a:p>
            <a:fld id="{44A02A70-F3CD-46EA-A47D-C72AD6FB6065}" type="slidenum">
              <a:rPr lang="en-GB" smtClean="0"/>
              <a:t>1</a:t>
            </a:fld>
            <a:endParaRPr lang="en-GB"/>
          </a:p>
        </p:txBody>
      </p:sp>
    </p:spTree>
    <p:extLst>
      <p:ext uri="{BB962C8B-B14F-4D97-AF65-F5344CB8AC3E}">
        <p14:creationId xmlns:p14="http://schemas.microsoft.com/office/powerpoint/2010/main" val="3992472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 brief</a:t>
            </a:r>
            <a:r>
              <a:rPr lang="en-US" baseline="0" dirty="0"/>
              <a:t> introduction. Clinical Immunologists look after patients with primary immunodeficiency. This is a catch all term that describes severe infection susceptibility secondary to a primary defect within the immune system. With the use of exome sequencing the numbers of different monogenic causes has exponentially increased over the last 10 years. Many of the dysfunctional genes identified are in pathways </a:t>
            </a:r>
            <a:r>
              <a:rPr lang="en-US" baseline="0" dirty="0" err="1"/>
              <a:t>targetted</a:t>
            </a:r>
            <a:r>
              <a:rPr lang="en-US" baseline="0" dirty="0"/>
              <a:t> by drugs. </a:t>
            </a:r>
          </a:p>
          <a:p>
            <a:endParaRPr lang="en-US" baseline="0" dirty="0"/>
          </a:p>
          <a:p>
            <a:r>
              <a:rPr lang="en-US" baseline="0" dirty="0"/>
              <a:t>At the beginning of 2018 I was completing a research placement in which I had co-led the the </a:t>
            </a:r>
            <a:r>
              <a:rPr lang="en-US" baseline="0" dirty="0" err="1"/>
              <a:t>establishement</a:t>
            </a:r>
            <a:r>
              <a:rPr lang="en-US" baseline="0" dirty="0"/>
              <a:t> of the largest world-wide cohort study using whole-genome sequencing of primary immunodeficiency world-wide. We have recruited one half of the national cohort with this rare-condition, whole-genome sequenced one third and provided </a:t>
            </a:r>
            <a:r>
              <a:rPr lang="en-US" baseline="0" dirty="0" err="1"/>
              <a:t>diagnositc</a:t>
            </a:r>
            <a:r>
              <a:rPr lang="en-US" baseline="0" dirty="0"/>
              <a:t> reports in roughly 10%. </a:t>
            </a:r>
          </a:p>
          <a:p>
            <a:endParaRPr lang="en-US" baseline="0" dirty="0"/>
          </a:p>
          <a:p>
            <a:r>
              <a:rPr lang="en-US" baseline="0" dirty="0"/>
              <a:t>One of the unique characteristics of illness caused by specific immune gene dysregulation was the frequent partial </a:t>
            </a:r>
            <a:r>
              <a:rPr lang="en-US" baseline="0" dirty="0" err="1"/>
              <a:t>penetracnce</a:t>
            </a:r>
            <a:r>
              <a:rPr lang="en-US" baseline="0" dirty="0"/>
              <a:t> we observed and the phenotypic heterogeneity seen. For instance in patient with NFKB1 </a:t>
            </a:r>
            <a:r>
              <a:rPr lang="en-US" baseline="0" dirty="0" err="1"/>
              <a:t>haploinsufficiency</a:t>
            </a:r>
            <a:r>
              <a:rPr lang="en-US" baseline="0" dirty="0"/>
              <a:t> I have individual members of the  same pedigree unaffected, with end stage liver failure and with end-stage lung inflammation. </a:t>
            </a:r>
          </a:p>
          <a:p>
            <a:endParaRPr lang="en-US" baseline="0" dirty="0"/>
          </a:p>
          <a:p>
            <a:r>
              <a:rPr lang="en-US" baseline="0" dirty="0"/>
              <a:t>The </a:t>
            </a:r>
            <a:r>
              <a:rPr lang="en-US" baseline="0" dirty="0" err="1"/>
              <a:t>programme</a:t>
            </a:r>
            <a:r>
              <a:rPr lang="en-US" baseline="0" dirty="0"/>
              <a:t> has lead to novel scientific discoveries listed here. </a:t>
            </a:r>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475E0D8A-746A-7A4C-94CA-70CD2A54982D}" type="slidenum">
              <a:rPr lang="en-US" smtClean="0"/>
              <a:t>2</a:t>
            </a:fld>
            <a:endParaRPr lang="en-US"/>
          </a:p>
        </p:txBody>
      </p:sp>
    </p:spTree>
    <p:extLst>
      <p:ext uri="{BB962C8B-B14F-4D97-AF65-F5344CB8AC3E}">
        <p14:creationId xmlns:p14="http://schemas.microsoft.com/office/powerpoint/2010/main" val="1438488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3DC179-847C-483B-8687-BA658DEEEBD8}" type="slidenum">
              <a:rPr lang="en-GB" smtClean="0"/>
              <a:t>25</a:t>
            </a:fld>
            <a:endParaRPr lang="en-GB"/>
          </a:p>
        </p:txBody>
      </p:sp>
    </p:spTree>
    <p:extLst>
      <p:ext uri="{BB962C8B-B14F-4D97-AF65-F5344CB8AC3E}">
        <p14:creationId xmlns:p14="http://schemas.microsoft.com/office/powerpoint/2010/main" val="4071981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Need to add</a:t>
            </a:r>
            <a:r>
              <a:rPr lang="en-GB" baseline="0" dirty="0"/>
              <a:t> reference</a:t>
            </a:r>
            <a:endParaRPr lang="en-GB" dirty="0"/>
          </a:p>
        </p:txBody>
      </p:sp>
      <p:sp>
        <p:nvSpPr>
          <p:cNvPr id="4" name="Slide Number Placeholder 3"/>
          <p:cNvSpPr>
            <a:spLocks noGrp="1"/>
          </p:cNvSpPr>
          <p:nvPr>
            <p:ph type="sldNum" sz="quarter" idx="10"/>
          </p:nvPr>
        </p:nvSpPr>
        <p:spPr/>
        <p:txBody>
          <a:bodyPr/>
          <a:lstStyle/>
          <a:p>
            <a:fld id="{CF3DC179-847C-483B-8687-BA658DEEEBD8}" type="slidenum">
              <a:rPr lang="en-GB" smtClean="0"/>
              <a:t>26</a:t>
            </a:fld>
            <a:endParaRPr lang="en-GB"/>
          </a:p>
        </p:txBody>
      </p:sp>
    </p:spTree>
    <p:extLst>
      <p:ext uri="{BB962C8B-B14F-4D97-AF65-F5344CB8AC3E}">
        <p14:creationId xmlns:p14="http://schemas.microsoft.com/office/powerpoint/2010/main" val="3361838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lnSpc>
                <a:spcPts val="4000"/>
              </a:lnSpc>
              <a:buFont typeface="Arial" panose="020B0604020202020204" pitchFamily="34" charset="0"/>
              <a:buChar char="•"/>
            </a:pPr>
            <a:r>
              <a:rPr lang="en-GB" dirty="0"/>
              <a:t>This case defines a new disease – human IL-6R deficiency</a:t>
            </a:r>
          </a:p>
          <a:p>
            <a:pPr marL="457200" indent="-457200">
              <a:lnSpc>
                <a:spcPts val="4000"/>
              </a:lnSpc>
              <a:buFont typeface="Arial" panose="020B0604020202020204" pitchFamily="34" charset="0"/>
              <a:buChar char="•"/>
            </a:pPr>
            <a:r>
              <a:rPr lang="en-GB" dirty="0"/>
              <a:t>Impairment of IL-6 signalling is responsible for the Th2 phenotype and atopy seen in these patients</a:t>
            </a:r>
          </a:p>
          <a:p>
            <a:pPr marL="457200" indent="-457200">
              <a:lnSpc>
                <a:spcPts val="4000"/>
              </a:lnSpc>
              <a:buFont typeface="Arial" panose="020B0604020202020204" pitchFamily="34" charset="0"/>
              <a:buChar char="•"/>
            </a:pPr>
            <a:r>
              <a:rPr lang="en-GB" dirty="0"/>
              <a:t>Demonstrates susceptibility to bacterial infection</a:t>
            </a:r>
          </a:p>
          <a:p>
            <a:endParaRPr lang="en-US" dirty="0"/>
          </a:p>
        </p:txBody>
      </p:sp>
      <p:sp>
        <p:nvSpPr>
          <p:cNvPr id="4" name="Slide Number Placeholder 3"/>
          <p:cNvSpPr>
            <a:spLocks noGrp="1"/>
          </p:cNvSpPr>
          <p:nvPr>
            <p:ph type="sldNum" sz="quarter" idx="5"/>
          </p:nvPr>
        </p:nvSpPr>
        <p:spPr/>
        <p:txBody>
          <a:bodyPr/>
          <a:lstStyle/>
          <a:p>
            <a:fld id="{316394BD-2FBC-1944-8F1E-B6785EC176CD}" type="slidenum">
              <a:rPr lang="en-US" smtClean="0"/>
              <a:t>27</a:t>
            </a:fld>
            <a:endParaRPr lang="en-US"/>
          </a:p>
        </p:txBody>
      </p:sp>
    </p:spTree>
    <p:extLst>
      <p:ext uri="{BB962C8B-B14F-4D97-AF65-F5344CB8AC3E}">
        <p14:creationId xmlns:p14="http://schemas.microsoft.com/office/powerpoint/2010/main" val="160982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3DC179-847C-483B-8687-BA658DEEEBD8}" type="slidenum">
              <a:rPr lang="en-GB" smtClean="0"/>
              <a:t>28</a:t>
            </a:fld>
            <a:endParaRPr lang="en-GB"/>
          </a:p>
        </p:txBody>
      </p:sp>
    </p:spTree>
    <p:extLst>
      <p:ext uri="{BB962C8B-B14F-4D97-AF65-F5344CB8AC3E}">
        <p14:creationId xmlns:p14="http://schemas.microsoft.com/office/powerpoint/2010/main" val="3012244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GB"/>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00BEB0E7-0908-674C-91B1-479CB2C73EB0}" type="datetimeFigureOut">
              <a:rPr lang="en-US" smtClean="0"/>
              <a:t>3/18/22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09E50-26A6-AF47-8891-01FA97B2E7D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6450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0BEB0E7-0908-674C-91B1-479CB2C73EB0}" type="datetimeFigureOut">
              <a:rPr lang="en-US" smtClean="0"/>
              <a:t>3/18/22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09E50-26A6-AF47-8891-01FA97B2E7D8}" type="slidenum">
              <a:rPr lang="en-US" smtClean="0"/>
              <a:t>‹#›</a:t>
            </a:fld>
            <a:endParaRPr lang="en-US"/>
          </a:p>
        </p:txBody>
      </p:sp>
    </p:spTree>
    <p:extLst>
      <p:ext uri="{BB962C8B-B14F-4D97-AF65-F5344CB8AC3E}">
        <p14:creationId xmlns:p14="http://schemas.microsoft.com/office/powerpoint/2010/main" val="2145311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0BEB0E7-0908-674C-91B1-479CB2C73EB0}" type="datetimeFigureOut">
              <a:rPr lang="en-US" smtClean="0"/>
              <a:t>3/18/22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09E50-26A6-AF47-8891-01FA97B2E7D8}" type="slidenum">
              <a:rPr lang="en-US" smtClean="0"/>
              <a:t>‹#›</a:t>
            </a:fld>
            <a:endParaRPr lang="en-US"/>
          </a:p>
        </p:txBody>
      </p:sp>
    </p:spTree>
    <p:extLst>
      <p:ext uri="{BB962C8B-B14F-4D97-AF65-F5344CB8AC3E}">
        <p14:creationId xmlns:p14="http://schemas.microsoft.com/office/powerpoint/2010/main" val="3368039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0BEB0E7-0908-674C-91B1-479CB2C73EB0}" type="datetimeFigureOut">
              <a:rPr lang="en-US" smtClean="0"/>
              <a:t>3/18/22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09E50-26A6-AF47-8891-01FA97B2E7D8}" type="slidenum">
              <a:rPr lang="en-US" smtClean="0"/>
              <a:t>‹#›</a:t>
            </a:fld>
            <a:endParaRPr lang="en-US"/>
          </a:p>
        </p:txBody>
      </p:sp>
    </p:spTree>
    <p:extLst>
      <p:ext uri="{BB962C8B-B14F-4D97-AF65-F5344CB8AC3E}">
        <p14:creationId xmlns:p14="http://schemas.microsoft.com/office/powerpoint/2010/main" val="3166454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GB"/>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0BEB0E7-0908-674C-91B1-479CB2C73EB0}" type="datetimeFigureOut">
              <a:rPr lang="en-US" smtClean="0"/>
              <a:t>3/18/22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09E50-26A6-AF47-8891-01FA97B2E7D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9187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GB"/>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00BEB0E7-0908-674C-91B1-479CB2C73EB0}" type="datetimeFigureOut">
              <a:rPr lang="en-US" smtClean="0"/>
              <a:t>3/18/22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909E50-26A6-AF47-8891-01FA97B2E7D8}" type="slidenum">
              <a:rPr lang="en-US" smtClean="0"/>
              <a:t>‹#›</a:t>
            </a:fld>
            <a:endParaRPr lang="en-US"/>
          </a:p>
        </p:txBody>
      </p:sp>
    </p:spTree>
    <p:extLst>
      <p:ext uri="{BB962C8B-B14F-4D97-AF65-F5344CB8AC3E}">
        <p14:creationId xmlns:p14="http://schemas.microsoft.com/office/powerpoint/2010/main" val="3393243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00BEB0E7-0908-674C-91B1-479CB2C73EB0}" type="datetimeFigureOut">
              <a:rPr lang="en-US" smtClean="0"/>
              <a:t>3/18/22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909E50-26A6-AF47-8891-01FA97B2E7D8}" type="slidenum">
              <a:rPr lang="en-US" smtClean="0"/>
              <a:t>‹#›</a:t>
            </a:fld>
            <a:endParaRPr lang="en-US"/>
          </a:p>
        </p:txBody>
      </p:sp>
    </p:spTree>
    <p:extLst>
      <p:ext uri="{BB962C8B-B14F-4D97-AF65-F5344CB8AC3E}">
        <p14:creationId xmlns:p14="http://schemas.microsoft.com/office/powerpoint/2010/main" val="2962309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00BEB0E7-0908-674C-91B1-479CB2C73EB0}" type="datetimeFigureOut">
              <a:rPr lang="en-US" smtClean="0"/>
              <a:t>3/18/22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909E50-26A6-AF47-8891-01FA97B2E7D8}" type="slidenum">
              <a:rPr lang="en-US" smtClean="0"/>
              <a:t>‹#›</a:t>
            </a:fld>
            <a:endParaRPr lang="en-US"/>
          </a:p>
        </p:txBody>
      </p:sp>
    </p:spTree>
    <p:extLst>
      <p:ext uri="{BB962C8B-B14F-4D97-AF65-F5344CB8AC3E}">
        <p14:creationId xmlns:p14="http://schemas.microsoft.com/office/powerpoint/2010/main" val="3919741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0BEB0E7-0908-674C-91B1-479CB2C73EB0}" type="datetimeFigureOut">
              <a:rPr lang="en-US" smtClean="0"/>
              <a:t>3/18/22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80909E50-26A6-AF47-8891-01FA97B2E7D8}" type="slidenum">
              <a:rPr lang="en-US" smtClean="0"/>
              <a:t>‹#›</a:t>
            </a:fld>
            <a:endParaRPr lang="en-US"/>
          </a:p>
        </p:txBody>
      </p:sp>
    </p:spTree>
    <p:extLst>
      <p:ext uri="{BB962C8B-B14F-4D97-AF65-F5344CB8AC3E}">
        <p14:creationId xmlns:p14="http://schemas.microsoft.com/office/powerpoint/2010/main" val="2148162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GB"/>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0BEB0E7-0908-674C-91B1-479CB2C73EB0}" type="datetimeFigureOut">
              <a:rPr lang="en-US" smtClean="0"/>
              <a:t>3/18/22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0909E50-26A6-AF47-8891-01FA97B2E7D8}" type="slidenum">
              <a:rPr lang="en-US" smtClean="0"/>
              <a:t>‹#›</a:t>
            </a:fld>
            <a:endParaRPr lang="en-US"/>
          </a:p>
        </p:txBody>
      </p:sp>
    </p:spTree>
    <p:extLst>
      <p:ext uri="{BB962C8B-B14F-4D97-AF65-F5344CB8AC3E}">
        <p14:creationId xmlns:p14="http://schemas.microsoft.com/office/powerpoint/2010/main" val="3409312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GB"/>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accent3"/>
          </a:solid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00BEB0E7-0908-674C-91B1-479CB2C73EB0}" type="datetimeFigureOut">
              <a:rPr lang="en-US" smtClean="0"/>
              <a:t>3/18/22</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909E50-26A6-AF47-8891-01FA97B2E7D8}" type="slidenum">
              <a:rPr lang="en-US" smtClean="0"/>
              <a:t>‹#›</a:t>
            </a:fld>
            <a:endParaRPr lang="en-US"/>
          </a:p>
        </p:txBody>
      </p:sp>
    </p:spTree>
    <p:extLst>
      <p:ext uri="{BB962C8B-B14F-4D97-AF65-F5344CB8AC3E}">
        <p14:creationId xmlns:p14="http://schemas.microsoft.com/office/powerpoint/2010/main" val="3422028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GB"/>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0BEB0E7-0908-674C-91B1-479CB2C73EB0}" type="datetimeFigureOut">
              <a:rPr lang="en-US" smtClean="0"/>
              <a:t>3/18/22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0909E50-26A6-AF47-8891-01FA97B2E7D8}"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1116190"/>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tiff"/><Relationship Id="rId4" Type="http://schemas.openxmlformats.org/officeDocument/2006/relationships/image" Target="../media/image2.tiff"/></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image" Target="../media/image19.jpeg"/><Relationship Id="rId13" Type="http://schemas.microsoft.com/office/2007/relationships/diagramDrawing" Target="../diagrams/drawing1.xml"/><Relationship Id="rId3" Type="http://schemas.openxmlformats.org/officeDocument/2006/relationships/image" Target="../media/image14.jpeg"/><Relationship Id="rId7" Type="http://schemas.openxmlformats.org/officeDocument/2006/relationships/image" Target="../media/image18.jpeg"/><Relationship Id="rId12"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diagramQuickStyle" Target="../diagrams/quickStyle1.xml"/><Relationship Id="rId5" Type="http://schemas.openxmlformats.org/officeDocument/2006/relationships/image" Target="../media/image16.jpeg"/><Relationship Id="rId10" Type="http://schemas.openxmlformats.org/officeDocument/2006/relationships/diagramLayout" Target="../diagrams/layout1.xml"/><Relationship Id="rId4" Type="http://schemas.openxmlformats.org/officeDocument/2006/relationships/image" Target="../media/image15.jpeg"/><Relationship Id="rId9" Type="http://schemas.openxmlformats.org/officeDocument/2006/relationships/diagramData" Target="../diagrams/data1.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gif"/><Relationship Id="rId4" Type="http://schemas.openxmlformats.org/officeDocument/2006/relationships/image" Target="../media/image22.png"/><Relationship Id="rId9"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image" Target="../media/image27.tif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0EBDCAD-F92C-454A-84E9-4015F8BE3750}"/>
              </a:ext>
            </a:extLst>
          </p:cNvPr>
          <p:cNvSpPr/>
          <p:nvPr/>
        </p:nvSpPr>
        <p:spPr>
          <a:xfrm>
            <a:off x="1016000" y="2764469"/>
            <a:ext cx="10604771"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252025" y="2937252"/>
            <a:ext cx="10368746" cy="568833"/>
          </a:xfrm>
        </p:spPr>
        <p:txBody>
          <a:bodyPr>
            <a:noAutofit/>
          </a:bodyPr>
          <a:lstStyle/>
          <a:p>
            <a:r>
              <a:rPr lang="en-GB" sz="4000" b="1" dirty="0"/>
              <a:t>Broadening the reach of research into rare disease</a:t>
            </a:r>
          </a:p>
        </p:txBody>
      </p:sp>
      <p:sp>
        <p:nvSpPr>
          <p:cNvPr id="11" name="Subtitle 3">
            <a:extLst>
              <a:ext uri="{FF2B5EF4-FFF2-40B4-BE49-F238E27FC236}">
                <a16:creationId xmlns:a16="http://schemas.microsoft.com/office/drawing/2014/main" id="{54AE7B1C-DAA4-44E8-9087-1EA2A4BD814E}"/>
              </a:ext>
            </a:extLst>
          </p:cNvPr>
          <p:cNvSpPr txBox="1">
            <a:spLocks/>
          </p:cNvSpPr>
          <p:nvPr/>
        </p:nvSpPr>
        <p:spPr>
          <a:xfrm>
            <a:off x="0" y="4700225"/>
            <a:ext cx="12192000" cy="99679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a:t>James Thaventhiran</a:t>
            </a:r>
          </a:p>
        </p:txBody>
      </p:sp>
    </p:spTree>
    <p:extLst>
      <p:ext uri="{BB962C8B-B14F-4D97-AF65-F5344CB8AC3E}">
        <p14:creationId xmlns:p14="http://schemas.microsoft.com/office/powerpoint/2010/main" val="3274077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Relapsed COVID-19 pneumonitis</a:t>
            </a:r>
          </a:p>
        </p:txBody>
      </p:sp>
      <p:sp>
        <p:nvSpPr>
          <p:cNvPr id="3" name="Content Placeholder 2"/>
          <p:cNvSpPr>
            <a:spLocks noGrp="1"/>
          </p:cNvSpPr>
          <p:nvPr>
            <p:ph idx="1"/>
          </p:nvPr>
        </p:nvSpPr>
        <p:spPr/>
        <p:txBody>
          <a:bodyPr/>
          <a:lstStyle/>
          <a:p>
            <a:endParaRPr lang="en-GB" dirty="0"/>
          </a:p>
          <a:p>
            <a:r>
              <a:rPr lang="en-GB" dirty="0"/>
              <a:t>Recurrent fever and worsening shortness of breath</a:t>
            </a:r>
          </a:p>
          <a:p>
            <a:r>
              <a:rPr lang="en-GB" dirty="0"/>
              <a:t>Day 54 – admitted to RLH</a:t>
            </a:r>
          </a:p>
          <a:p>
            <a:r>
              <a:rPr lang="en-GB" dirty="0"/>
              <a:t>Low sO2, mildly elevated CRP, mild </a:t>
            </a:r>
            <a:r>
              <a:rPr lang="en-GB" dirty="0" err="1"/>
              <a:t>lymphopaenia</a:t>
            </a:r>
            <a:endParaRPr lang="en-GB" dirty="0"/>
          </a:p>
          <a:p>
            <a:r>
              <a:rPr lang="en-GB" dirty="0"/>
              <a:t>SARS-CoV-2+</a:t>
            </a:r>
          </a:p>
          <a:p>
            <a:r>
              <a:rPr lang="en-GB" dirty="0"/>
              <a:t>Sputum and blood cultures negative</a:t>
            </a:r>
          </a:p>
          <a:p>
            <a:r>
              <a:rPr lang="en-GB" dirty="0"/>
              <a:t>No response to broad spectrum antibiotics</a:t>
            </a:r>
          </a:p>
          <a:p>
            <a:endParaRPr lang="en-GB" dirty="0"/>
          </a:p>
          <a:p>
            <a:endParaRPr lang="en-GB" dirty="0"/>
          </a:p>
        </p:txBody>
      </p:sp>
    </p:spTree>
    <p:extLst>
      <p:ext uri="{BB962C8B-B14F-4D97-AF65-F5344CB8AC3E}">
        <p14:creationId xmlns:p14="http://schemas.microsoft.com/office/powerpoint/2010/main" val="3343593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12" r="3904"/>
          <a:stretch/>
        </p:blipFill>
        <p:spPr>
          <a:xfrm>
            <a:off x="2245895" y="1792707"/>
            <a:ext cx="7631876" cy="3388224"/>
          </a:xfrm>
          <a:prstGeom prst="rect">
            <a:avLst/>
          </a:prstGeom>
        </p:spPr>
      </p:pic>
      <p:sp>
        <p:nvSpPr>
          <p:cNvPr id="7" name="Rectangle 6"/>
          <p:cNvSpPr/>
          <p:nvPr/>
        </p:nvSpPr>
        <p:spPr>
          <a:xfrm>
            <a:off x="7836503" y="1696453"/>
            <a:ext cx="2033337" cy="383807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5773086" y="1696453"/>
            <a:ext cx="2033337" cy="3838074"/>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74831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Treatment with </a:t>
            </a:r>
            <a:r>
              <a:rPr lang="en-GB" dirty="0" err="1"/>
              <a:t>remdesivir</a:t>
            </a:r>
            <a:r>
              <a:rPr lang="en-GB" dirty="0"/>
              <a:t> #2</a:t>
            </a:r>
          </a:p>
        </p:txBody>
      </p:sp>
      <p:sp>
        <p:nvSpPr>
          <p:cNvPr id="3" name="Content Placeholder 2"/>
          <p:cNvSpPr>
            <a:spLocks noGrp="1"/>
          </p:cNvSpPr>
          <p:nvPr>
            <p:ph idx="1"/>
          </p:nvPr>
        </p:nvSpPr>
        <p:spPr/>
        <p:txBody>
          <a:bodyPr/>
          <a:lstStyle/>
          <a:p>
            <a:r>
              <a:rPr lang="en-GB" dirty="0"/>
              <a:t>10 day course of </a:t>
            </a:r>
            <a:r>
              <a:rPr lang="en-GB" dirty="0" err="1"/>
              <a:t>remdesivir</a:t>
            </a:r>
            <a:endParaRPr lang="en-GB" dirty="0"/>
          </a:p>
          <a:p>
            <a:r>
              <a:rPr lang="en-GB" dirty="0"/>
              <a:t>Compassionate use programme</a:t>
            </a:r>
          </a:p>
          <a:p>
            <a:r>
              <a:rPr lang="en-GB" dirty="0"/>
              <a:t>Resolution of fever and shortness of breath</a:t>
            </a:r>
          </a:p>
          <a:p>
            <a:r>
              <a:rPr lang="en-GB" dirty="0"/>
              <a:t>Fall in CRP, increase in lymphocyte count</a:t>
            </a:r>
          </a:p>
          <a:p>
            <a:r>
              <a:rPr lang="en-GB" dirty="0"/>
              <a:t>Day 70/71 – convalescent plasma</a:t>
            </a:r>
          </a:p>
          <a:p>
            <a:r>
              <a:rPr lang="en-GB" dirty="0"/>
              <a:t>Day 76 – discharged home</a:t>
            </a:r>
          </a:p>
          <a:p>
            <a:r>
              <a:rPr lang="en-GB" dirty="0"/>
              <a:t>Remains well</a:t>
            </a:r>
          </a:p>
        </p:txBody>
      </p:sp>
    </p:spTree>
    <p:extLst>
      <p:ext uri="{BB962C8B-B14F-4D97-AF65-F5344CB8AC3E}">
        <p14:creationId xmlns:p14="http://schemas.microsoft.com/office/powerpoint/2010/main" val="742881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Clinical response</a:t>
            </a:r>
          </a:p>
        </p:txBody>
      </p:sp>
      <p:grpSp>
        <p:nvGrpSpPr>
          <p:cNvPr id="6" name="Group 5"/>
          <p:cNvGrpSpPr/>
          <p:nvPr/>
        </p:nvGrpSpPr>
        <p:grpSpPr>
          <a:xfrm>
            <a:off x="6126480" y="0"/>
            <a:ext cx="5173605" cy="6357257"/>
            <a:chOff x="2373229" y="1473868"/>
            <a:chExt cx="4135855" cy="5082084"/>
          </a:xfrm>
        </p:grpSpPr>
        <p:pic>
          <p:nvPicPr>
            <p:cNvPr id="3" name="Picture 2"/>
            <p:cNvPicPr>
              <a:picLocks noChangeAspect="1"/>
            </p:cNvPicPr>
            <p:nvPr/>
          </p:nvPicPr>
          <p:blipFill rotWithShape="1">
            <a:blip r:embed="rId2"/>
            <a:srcRect l="8799" r="3847"/>
            <a:stretch/>
          </p:blipFill>
          <p:spPr>
            <a:xfrm>
              <a:off x="2502569" y="1620907"/>
              <a:ext cx="4006515" cy="4788006"/>
            </a:xfrm>
            <a:prstGeom prst="rect">
              <a:avLst/>
            </a:prstGeom>
          </p:spPr>
        </p:pic>
        <p:sp>
          <p:nvSpPr>
            <p:cNvPr id="4" name="Rectangle 3"/>
            <p:cNvSpPr/>
            <p:nvPr/>
          </p:nvSpPr>
          <p:spPr>
            <a:xfrm>
              <a:off x="2424363" y="1473868"/>
              <a:ext cx="258679" cy="306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2373229" y="6249146"/>
              <a:ext cx="258679" cy="306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232125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err="1"/>
              <a:t>Virological</a:t>
            </a:r>
            <a:r>
              <a:rPr lang="en-GB" dirty="0"/>
              <a:t> response</a:t>
            </a:r>
          </a:p>
        </p:txBody>
      </p:sp>
      <p:grpSp>
        <p:nvGrpSpPr>
          <p:cNvPr id="5" name="Group 4"/>
          <p:cNvGrpSpPr/>
          <p:nvPr/>
        </p:nvGrpSpPr>
        <p:grpSpPr>
          <a:xfrm>
            <a:off x="2814387" y="2739856"/>
            <a:ext cx="6563227" cy="2206374"/>
            <a:chOff x="703847" y="2490537"/>
            <a:chExt cx="7895406" cy="2654215"/>
          </a:xfrm>
        </p:grpSpPr>
        <p:pic>
          <p:nvPicPr>
            <p:cNvPr id="3" name="Picture 2"/>
            <p:cNvPicPr>
              <a:picLocks noChangeAspect="1"/>
            </p:cNvPicPr>
            <p:nvPr/>
          </p:nvPicPr>
          <p:blipFill rotWithShape="1">
            <a:blip r:embed="rId2"/>
            <a:srcRect l="11387" r="3643"/>
            <a:stretch/>
          </p:blipFill>
          <p:spPr>
            <a:xfrm>
              <a:off x="770020" y="2490537"/>
              <a:ext cx="7829233" cy="2654215"/>
            </a:xfrm>
            <a:prstGeom prst="rect">
              <a:avLst/>
            </a:prstGeom>
          </p:spPr>
        </p:pic>
        <p:sp>
          <p:nvSpPr>
            <p:cNvPr id="4" name="Rectangle 3"/>
            <p:cNvSpPr/>
            <p:nvPr/>
          </p:nvSpPr>
          <p:spPr>
            <a:xfrm>
              <a:off x="703847" y="2490537"/>
              <a:ext cx="258679" cy="306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921699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Persistent COVID-19 pneumonitis in a patient with XLA</a:t>
            </a:r>
          </a:p>
        </p:txBody>
      </p:sp>
      <p:sp>
        <p:nvSpPr>
          <p:cNvPr id="3" name="Content Placeholder 2"/>
          <p:cNvSpPr>
            <a:spLocks noGrp="1"/>
          </p:cNvSpPr>
          <p:nvPr>
            <p:ph idx="1"/>
          </p:nvPr>
        </p:nvSpPr>
        <p:spPr/>
        <p:txBody>
          <a:bodyPr/>
          <a:lstStyle/>
          <a:p>
            <a:endParaRPr lang="en-GB" dirty="0"/>
          </a:p>
          <a:p>
            <a:r>
              <a:rPr lang="en-GB" dirty="0"/>
              <a:t>Slowly progressive disease</a:t>
            </a:r>
          </a:p>
          <a:p>
            <a:r>
              <a:rPr lang="en-GB" dirty="0"/>
              <a:t>Persistent pneumonitis and SARS-CoV-2 viral shedding in sputum</a:t>
            </a:r>
          </a:p>
          <a:p>
            <a:r>
              <a:rPr lang="en-GB" dirty="0"/>
              <a:t>No requirement for mechanical ventilation or multi-organ involvement</a:t>
            </a:r>
          </a:p>
          <a:p>
            <a:r>
              <a:rPr lang="en-GB" dirty="0"/>
              <a:t>Dramatic clinical and </a:t>
            </a:r>
            <a:r>
              <a:rPr lang="en-GB" dirty="0" err="1"/>
              <a:t>virological</a:t>
            </a:r>
            <a:r>
              <a:rPr lang="en-GB" dirty="0"/>
              <a:t> response to </a:t>
            </a:r>
            <a:r>
              <a:rPr lang="en-GB" dirty="0" err="1"/>
              <a:t>remdesivir</a:t>
            </a:r>
            <a:endParaRPr lang="en-GB" dirty="0"/>
          </a:p>
          <a:p>
            <a:r>
              <a:rPr lang="en-GB" dirty="0"/>
              <a:t>No evidence of acquired drug resistance</a:t>
            </a:r>
          </a:p>
        </p:txBody>
      </p:sp>
    </p:spTree>
    <p:extLst>
      <p:ext uri="{BB962C8B-B14F-4D97-AF65-F5344CB8AC3E}">
        <p14:creationId xmlns:p14="http://schemas.microsoft.com/office/powerpoint/2010/main" val="3318481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Conclusions</a:t>
            </a:r>
          </a:p>
        </p:txBody>
      </p:sp>
      <p:sp>
        <p:nvSpPr>
          <p:cNvPr id="3" name="Content Placeholder 2"/>
          <p:cNvSpPr>
            <a:spLocks noGrp="1"/>
          </p:cNvSpPr>
          <p:nvPr>
            <p:ph idx="1"/>
          </p:nvPr>
        </p:nvSpPr>
        <p:spPr>
          <a:xfrm>
            <a:off x="226423" y="1932819"/>
            <a:ext cx="10058400" cy="4272037"/>
          </a:xfrm>
        </p:spPr>
        <p:txBody>
          <a:bodyPr>
            <a:normAutofit/>
          </a:bodyPr>
          <a:lstStyle/>
          <a:p>
            <a:pPr marL="0" indent="0">
              <a:buNone/>
            </a:pPr>
            <a:r>
              <a:rPr lang="en-GB" sz="2400" dirty="0"/>
              <a:t>Immune pathology in patients recruited to RCTs may have masked </a:t>
            </a:r>
            <a:r>
              <a:rPr lang="en-GB" sz="2400" dirty="0" err="1"/>
              <a:t>virological</a:t>
            </a:r>
            <a:r>
              <a:rPr lang="en-GB" sz="2400" dirty="0"/>
              <a:t> efficacy.</a:t>
            </a:r>
          </a:p>
          <a:p>
            <a:pPr marL="0" indent="0">
              <a:buNone/>
            </a:pPr>
            <a:r>
              <a:rPr lang="en-GB" sz="2400" dirty="0"/>
              <a:t>The lack of immunopathology in this patient suggest a causal role for antibodies. </a:t>
            </a:r>
          </a:p>
          <a:p>
            <a:pPr marL="0" indent="0">
              <a:buNone/>
            </a:pPr>
            <a:r>
              <a:rPr lang="en-GB" sz="2400" dirty="0"/>
              <a:t>Therefore antibodies are necessary for protection against COVID-19 but can also contribute to pathology. </a:t>
            </a:r>
          </a:p>
          <a:p>
            <a:pPr marL="0" indent="0">
              <a:buNone/>
            </a:pPr>
            <a:r>
              <a:rPr lang="en-GB" sz="2400" dirty="0"/>
              <a:t>The stable baseline afforded us the opportunity to asses the patient’s response to remdesivir over two independent drug challenges. </a:t>
            </a:r>
          </a:p>
          <a:p>
            <a:pPr marL="0" indent="0">
              <a:buNone/>
            </a:pPr>
            <a:r>
              <a:rPr lang="en-GB" sz="2400" dirty="0"/>
              <a:t>Remdesivir is a potent antiviral agent for treating SARS-CoV-2 </a:t>
            </a:r>
            <a:r>
              <a:rPr lang="en-GB" sz="2400" i="1" dirty="0"/>
              <a:t>in vivo.</a:t>
            </a:r>
          </a:p>
          <a:p>
            <a:pPr marL="0" indent="0">
              <a:buNone/>
            </a:pPr>
            <a:r>
              <a:rPr lang="en-GB" sz="2400" dirty="0"/>
              <a:t>Maximise utility by treating early in patients at risk, or combining.</a:t>
            </a:r>
          </a:p>
          <a:p>
            <a:endParaRPr lang="en-GB" dirty="0"/>
          </a:p>
        </p:txBody>
      </p:sp>
    </p:spTree>
    <p:extLst>
      <p:ext uri="{BB962C8B-B14F-4D97-AF65-F5344CB8AC3E}">
        <p14:creationId xmlns:p14="http://schemas.microsoft.com/office/powerpoint/2010/main" val="1791883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15959-6533-0B4D-8CF8-E434239F9EB6}"/>
              </a:ext>
            </a:extLst>
          </p:cNvPr>
          <p:cNvSpPr>
            <a:spLocks noGrp="1"/>
          </p:cNvSpPr>
          <p:nvPr>
            <p:ph type="title"/>
          </p:nvPr>
        </p:nvSpPr>
        <p:spPr>
          <a:xfrm>
            <a:off x="1097280" y="286604"/>
            <a:ext cx="10058400" cy="1041454"/>
          </a:xfrm>
        </p:spPr>
        <p:txBody>
          <a:bodyPr/>
          <a:lstStyle/>
          <a:p>
            <a:r>
              <a:rPr lang="en-US" dirty="0"/>
              <a:t>Toxicity of targeting the IL-6R </a:t>
            </a:r>
          </a:p>
        </p:txBody>
      </p:sp>
      <p:pic>
        <p:nvPicPr>
          <p:cNvPr id="5" name="Picture 4">
            <a:extLst>
              <a:ext uri="{FF2B5EF4-FFF2-40B4-BE49-F238E27FC236}">
                <a16:creationId xmlns:a16="http://schemas.microsoft.com/office/drawing/2014/main" id="{1741D953-A26B-CE4E-9C51-CB4E0C7F16BF}"/>
              </a:ext>
            </a:extLst>
          </p:cNvPr>
          <p:cNvPicPr>
            <a:picLocks noChangeAspect="1"/>
          </p:cNvPicPr>
          <p:nvPr/>
        </p:nvPicPr>
        <p:blipFill rotWithShape="1">
          <a:blip r:embed="rId2"/>
          <a:srcRect b="5900"/>
          <a:stretch/>
        </p:blipFill>
        <p:spPr>
          <a:xfrm>
            <a:off x="1510937" y="1903916"/>
            <a:ext cx="9231086" cy="4285869"/>
          </a:xfrm>
          <a:prstGeom prst="rect">
            <a:avLst/>
          </a:prstGeom>
        </p:spPr>
      </p:pic>
    </p:spTree>
    <p:extLst>
      <p:ext uri="{BB962C8B-B14F-4D97-AF65-F5344CB8AC3E}">
        <p14:creationId xmlns:p14="http://schemas.microsoft.com/office/powerpoint/2010/main" val="1956042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latin typeface="+mn-lt"/>
                <a:ea typeface="Geneva" panose="020B0503030404040204" pitchFamily="34" charset="0"/>
              </a:rPr>
              <a:t>Clinical Case</a:t>
            </a:r>
          </a:p>
        </p:txBody>
      </p:sp>
      <p:sp>
        <p:nvSpPr>
          <p:cNvPr id="3" name="Content Placeholder 2"/>
          <p:cNvSpPr>
            <a:spLocks noGrp="1"/>
          </p:cNvSpPr>
          <p:nvPr>
            <p:ph idx="1"/>
          </p:nvPr>
        </p:nvSpPr>
        <p:spPr>
          <a:xfrm>
            <a:off x="1097280" y="1965434"/>
            <a:ext cx="10058400" cy="4228780"/>
          </a:xfrm>
        </p:spPr>
        <p:txBody>
          <a:bodyPr>
            <a:normAutofit fontScale="92500" lnSpcReduction="20000"/>
          </a:bodyPr>
          <a:lstStyle/>
          <a:p>
            <a:pPr>
              <a:lnSpc>
                <a:spcPct val="150000"/>
              </a:lnSpc>
            </a:pPr>
            <a:r>
              <a:rPr lang="en-GB" sz="2100" dirty="0">
                <a:ea typeface="Geneva" panose="020B0503030404040204" pitchFamily="34" charset="0"/>
              </a:rPr>
              <a:t>29 year old female </a:t>
            </a:r>
          </a:p>
          <a:p>
            <a:pPr>
              <a:lnSpc>
                <a:spcPct val="150000"/>
              </a:lnSpc>
            </a:pPr>
            <a:r>
              <a:rPr lang="en-GB" sz="2100" dirty="0">
                <a:ea typeface="Geneva" panose="020B0503030404040204" pitchFamily="34" charset="0"/>
              </a:rPr>
              <a:t>Born post-term, non-consanguineous parents, BW 2.8kg</a:t>
            </a:r>
          </a:p>
          <a:p>
            <a:pPr>
              <a:lnSpc>
                <a:spcPct val="150000"/>
              </a:lnSpc>
            </a:pPr>
            <a:r>
              <a:rPr lang="en-GB" sz="2100" dirty="0">
                <a:ea typeface="Geneva" panose="020B0503030404040204" pitchFamily="34" charset="0"/>
              </a:rPr>
              <a:t>Admitted within 1 month with neonatal mastitis</a:t>
            </a:r>
          </a:p>
          <a:p>
            <a:pPr>
              <a:lnSpc>
                <a:spcPct val="150000"/>
              </a:lnSpc>
            </a:pPr>
            <a:r>
              <a:rPr lang="en-GB" sz="2100" dirty="0">
                <a:ea typeface="Geneva" panose="020B0503030404040204" pitchFamily="34" charset="0"/>
              </a:rPr>
              <a:t>Within 1</a:t>
            </a:r>
            <a:r>
              <a:rPr lang="en-GB" sz="2100" baseline="30000" dirty="0">
                <a:ea typeface="Geneva" panose="020B0503030404040204" pitchFamily="34" charset="0"/>
              </a:rPr>
              <a:t>st</a:t>
            </a:r>
            <a:r>
              <a:rPr lang="en-GB" sz="2100" dirty="0">
                <a:ea typeface="Geneva" panose="020B0503030404040204" pitchFamily="34" charset="0"/>
              </a:rPr>
              <a:t> year multiple infections</a:t>
            </a:r>
          </a:p>
          <a:p>
            <a:pPr lvl="1">
              <a:lnSpc>
                <a:spcPct val="150000"/>
              </a:lnSpc>
            </a:pPr>
            <a:r>
              <a:rPr lang="en-GB" sz="2100" dirty="0">
                <a:ea typeface="Geneva" panose="020B0503030404040204" pitchFamily="34" charset="0"/>
              </a:rPr>
              <a:t>Impetiginised varicella</a:t>
            </a:r>
          </a:p>
          <a:p>
            <a:pPr lvl="1">
              <a:lnSpc>
                <a:spcPct val="150000"/>
              </a:lnSpc>
            </a:pPr>
            <a:r>
              <a:rPr lang="en-GB" sz="2100" dirty="0">
                <a:ea typeface="Geneva" panose="020B0503030404040204" pitchFamily="34" charset="0"/>
              </a:rPr>
              <a:t>Right and left lower lobe pneumonias</a:t>
            </a:r>
          </a:p>
          <a:p>
            <a:pPr lvl="1">
              <a:lnSpc>
                <a:spcPct val="150000"/>
              </a:lnSpc>
            </a:pPr>
            <a:r>
              <a:rPr lang="en-GB" sz="2100" dirty="0">
                <a:ea typeface="Geneva" panose="020B0503030404040204" pitchFamily="34" charset="0"/>
              </a:rPr>
              <a:t>Painless lymphadenopathy</a:t>
            </a:r>
          </a:p>
          <a:p>
            <a:pPr>
              <a:lnSpc>
                <a:spcPct val="150000"/>
              </a:lnSpc>
            </a:pPr>
            <a:r>
              <a:rPr lang="en-GB" sz="2100" dirty="0">
                <a:ea typeface="Geneva" panose="020B0503030404040204" pitchFamily="34" charset="0"/>
              </a:rPr>
              <a:t>Normal growth, above 50</a:t>
            </a:r>
            <a:r>
              <a:rPr lang="en-GB" sz="2100" baseline="30000" dirty="0">
                <a:ea typeface="Geneva" panose="020B0503030404040204" pitchFamily="34" charset="0"/>
              </a:rPr>
              <a:t>th</a:t>
            </a:r>
            <a:r>
              <a:rPr lang="en-GB" sz="2100" dirty="0">
                <a:ea typeface="Geneva" panose="020B0503030404040204" pitchFamily="34" charset="0"/>
              </a:rPr>
              <a:t> centile</a:t>
            </a:r>
          </a:p>
          <a:p>
            <a:pPr marL="0" indent="0">
              <a:buNone/>
            </a:pPr>
            <a:endParaRPr lang="en-GB" dirty="0"/>
          </a:p>
        </p:txBody>
      </p:sp>
      <p:sp>
        <p:nvSpPr>
          <p:cNvPr id="4" name="TextBox 3">
            <a:extLst>
              <a:ext uri="{FF2B5EF4-FFF2-40B4-BE49-F238E27FC236}">
                <a16:creationId xmlns:a16="http://schemas.microsoft.com/office/drawing/2014/main" id="{B35F3713-8D7A-9A42-9C23-D6BA59DD2AF9}"/>
              </a:ext>
            </a:extLst>
          </p:cNvPr>
          <p:cNvSpPr txBox="1"/>
          <p:nvPr/>
        </p:nvSpPr>
        <p:spPr>
          <a:xfrm>
            <a:off x="8694474" y="6009548"/>
            <a:ext cx="3409844" cy="369332"/>
          </a:xfrm>
          <a:prstGeom prst="rect">
            <a:avLst/>
          </a:prstGeom>
          <a:noFill/>
        </p:spPr>
        <p:txBody>
          <a:bodyPr wrap="none" rtlCol="0">
            <a:spAutoFit/>
          </a:bodyPr>
          <a:lstStyle/>
          <a:p>
            <a:r>
              <a:rPr lang="en-US" dirty="0"/>
              <a:t>(Spencer et al., 2019, J. Exp. Med.)</a:t>
            </a:r>
          </a:p>
        </p:txBody>
      </p:sp>
    </p:spTree>
    <p:extLst>
      <p:ext uri="{BB962C8B-B14F-4D97-AF65-F5344CB8AC3E}">
        <p14:creationId xmlns:p14="http://schemas.microsoft.com/office/powerpoint/2010/main" val="1902935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83491"/>
            <a:ext cx="10515600" cy="5493472"/>
          </a:xfrm>
          <a:solidFill>
            <a:schemeClr val="bg1"/>
          </a:solidFill>
        </p:spPr>
        <p:txBody>
          <a:bodyPr>
            <a:normAutofit fontScale="92500" lnSpcReduction="10000"/>
          </a:bodyPr>
          <a:lstStyle/>
          <a:p>
            <a:pPr>
              <a:lnSpc>
                <a:spcPct val="150000"/>
              </a:lnSpc>
            </a:pPr>
            <a:r>
              <a:rPr lang="en-GB" sz="2100" dirty="0">
                <a:ea typeface="Geneva" panose="020B0503030404040204" pitchFamily="34" charset="0"/>
              </a:rPr>
              <a:t>Age 5 – referred to specialist Paediatric services</a:t>
            </a:r>
          </a:p>
          <a:p>
            <a:pPr lvl="1">
              <a:lnSpc>
                <a:spcPct val="150000"/>
              </a:lnSpc>
            </a:pPr>
            <a:r>
              <a:rPr lang="en-GB" sz="2100" dirty="0">
                <a:ea typeface="Geneva" panose="020B0503030404040204" pitchFamily="34" charset="0"/>
              </a:rPr>
              <a:t>H. influenza pneumonia associated with RLL collapse</a:t>
            </a:r>
          </a:p>
          <a:p>
            <a:pPr lvl="1">
              <a:lnSpc>
                <a:spcPct val="150000"/>
              </a:lnSpc>
            </a:pPr>
            <a:r>
              <a:rPr lang="en-GB" sz="2100" dirty="0">
                <a:ea typeface="Geneva" panose="020B0503030404040204" pitchFamily="34" charset="0"/>
              </a:rPr>
              <a:t>Non-tender cervical and inguinal lymphadenopathy </a:t>
            </a:r>
          </a:p>
          <a:p>
            <a:pPr lvl="1">
              <a:lnSpc>
                <a:spcPct val="150000"/>
              </a:lnSpc>
            </a:pPr>
            <a:r>
              <a:rPr lang="en-GB" sz="2100" dirty="0">
                <a:ea typeface="Geneva" panose="020B0503030404040204" pitchFamily="34" charset="0"/>
              </a:rPr>
              <a:t>Lymph node biopsy – reactive changes, excess eosinophils, S. aureus cultured</a:t>
            </a:r>
          </a:p>
          <a:p>
            <a:pPr>
              <a:lnSpc>
                <a:spcPct val="150000"/>
              </a:lnSpc>
            </a:pPr>
            <a:r>
              <a:rPr lang="en-GB" sz="2100" dirty="0">
                <a:ea typeface="Geneva" panose="020B0503030404040204" pitchFamily="34" charset="0"/>
              </a:rPr>
              <a:t>No improvement in symptoms despite antibiotic prophylaxis</a:t>
            </a:r>
          </a:p>
          <a:p>
            <a:pPr>
              <a:lnSpc>
                <a:spcPct val="150000"/>
              </a:lnSpc>
            </a:pPr>
            <a:r>
              <a:rPr lang="en-GB" sz="2100" dirty="0">
                <a:ea typeface="Geneva" panose="020B0503030404040204" pitchFamily="34" charset="0"/>
              </a:rPr>
              <a:t>Putative diagnosis of hyper </a:t>
            </a:r>
            <a:r>
              <a:rPr lang="en-GB" sz="2100" dirty="0" err="1">
                <a:ea typeface="Geneva" panose="020B0503030404040204" pitchFamily="34" charset="0"/>
              </a:rPr>
              <a:t>IgE</a:t>
            </a:r>
            <a:r>
              <a:rPr lang="en-GB" sz="2100" dirty="0">
                <a:ea typeface="Geneva" panose="020B0503030404040204" pitchFamily="34" charset="0"/>
              </a:rPr>
              <a:t> syndrome – NIH HIES score 45</a:t>
            </a:r>
          </a:p>
          <a:p>
            <a:pPr>
              <a:lnSpc>
                <a:spcPct val="150000"/>
              </a:lnSpc>
            </a:pPr>
            <a:endParaRPr lang="en-GB" sz="2100" dirty="0">
              <a:ea typeface="Geneva" panose="020B0503030404040204" pitchFamily="34" charset="0"/>
            </a:endParaRPr>
          </a:p>
          <a:p>
            <a:pPr>
              <a:lnSpc>
                <a:spcPct val="150000"/>
              </a:lnSpc>
            </a:pPr>
            <a:r>
              <a:rPr lang="en-GB" sz="2100" dirty="0">
                <a:ea typeface="Geneva" panose="020B0503030404040204" pitchFamily="34" charset="0"/>
              </a:rPr>
              <a:t>Recurrent sinopulmonary infections - pneumonia complicated by empyema, cultures positive for S. aureus</a:t>
            </a:r>
          </a:p>
          <a:p>
            <a:pPr>
              <a:lnSpc>
                <a:spcPct val="150000"/>
              </a:lnSpc>
            </a:pPr>
            <a:r>
              <a:rPr lang="en-GB" sz="2100" dirty="0">
                <a:ea typeface="Geneva" panose="020B0503030404040204" pitchFamily="34" charset="0"/>
              </a:rPr>
              <a:t>Chronic otitis externa</a:t>
            </a:r>
          </a:p>
          <a:p>
            <a:pPr>
              <a:lnSpc>
                <a:spcPct val="150000"/>
              </a:lnSpc>
            </a:pPr>
            <a:r>
              <a:rPr lang="en-GB" sz="2100" dirty="0">
                <a:ea typeface="Geneva" panose="020B0503030404040204" pitchFamily="34" charset="0"/>
              </a:rPr>
              <a:t>Recurrent cellulitis</a:t>
            </a:r>
          </a:p>
          <a:p>
            <a:endParaRPr lang="en-GB" dirty="0"/>
          </a:p>
          <a:p>
            <a:pPr marL="0" indent="0">
              <a:buNone/>
            </a:pPr>
            <a:endParaRPr lang="en-GB" dirty="0"/>
          </a:p>
        </p:txBody>
      </p:sp>
    </p:spTree>
    <p:extLst>
      <p:ext uri="{BB962C8B-B14F-4D97-AF65-F5344CB8AC3E}">
        <p14:creationId xmlns:p14="http://schemas.microsoft.com/office/powerpoint/2010/main" val="1335878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4064166" y="760745"/>
            <a:ext cx="8062267" cy="2705765"/>
          </a:xfrm>
          <a:prstGeom prst="roundRect">
            <a:avLst/>
          </a:prstGeom>
          <a:solidFill>
            <a:schemeClr val="bg1"/>
          </a:solidFill>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15" name="Rounded Rectangle 14"/>
          <p:cNvSpPr/>
          <p:nvPr/>
        </p:nvSpPr>
        <p:spPr>
          <a:xfrm>
            <a:off x="101492" y="69297"/>
            <a:ext cx="12063664" cy="557041"/>
          </a:xfrm>
          <a:prstGeom prst="roundRect">
            <a:avLst/>
          </a:prstGeom>
          <a:solidFill>
            <a:srgbClr val="851438"/>
          </a:solidFill>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pic>
        <p:nvPicPr>
          <p:cNvPr id="5" name="Picture 10" descr="Sites_PID_3-17.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64104" y="1061660"/>
            <a:ext cx="2657172" cy="2285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
          <p:cNvSpPr txBox="1">
            <a:spLocks noChangeArrowheads="1"/>
          </p:cNvSpPr>
          <p:nvPr/>
        </p:nvSpPr>
        <p:spPr bwMode="auto">
          <a:xfrm>
            <a:off x="4129678" y="1497609"/>
            <a:ext cx="247587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r>
              <a:rPr lang="en-GB" altLang="x-none" sz="1800" dirty="0">
                <a:latin typeface="Arial" charset="0"/>
                <a:ea typeface="MS PGothic" charset="-128"/>
              </a:rPr>
              <a:t>29 UK recruiting centres</a:t>
            </a:r>
          </a:p>
        </p:txBody>
      </p:sp>
      <p:sp>
        <p:nvSpPr>
          <p:cNvPr id="7" name="Rectangle 6"/>
          <p:cNvSpPr>
            <a:spLocks noChangeArrowheads="1"/>
          </p:cNvSpPr>
          <p:nvPr/>
        </p:nvSpPr>
        <p:spPr bwMode="auto">
          <a:xfrm>
            <a:off x="4155101" y="2547035"/>
            <a:ext cx="20651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r>
              <a:rPr lang="en-GB" altLang="x-none" sz="1800" dirty="0">
                <a:latin typeface="Arial" charset="0"/>
                <a:ea typeface="MS PGothic" charset="-128"/>
              </a:rPr>
              <a:t>74 clinical collaborators</a:t>
            </a:r>
          </a:p>
        </p:txBody>
      </p:sp>
      <p:sp>
        <p:nvSpPr>
          <p:cNvPr id="11" name="TextBox 10"/>
          <p:cNvSpPr txBox="1"/>
          <p:nvPr/>
        </p:nvSpPr>
        <p:spPr>
          <a:xfrm>
            <a:off x="197384" y="122006"/>
            <a:ext cx="11856160" cy="461665"/>
          </a:xfrm>
          <a:prstGeom prst="rect">
            <a:avLst/>
          </a:prstGeom>
          <a:solidFill>
            <a:srgbClr val="851438"/>
          </a:solidFill>
        </p:spPr>
        <p:txBody>
          <a:bodyPr wrap="square" rtlCol="0">
            <a:spAutoFit/>
          </a:bodyPr>
          <a:lstStyle/>
          <a:p>
            <a:pPr algn="ctr"/>
            <a:r>
              <a:rPr lang="en-US" sz="2400" dirty="0">
                <a:solidFill>
                  <a:schemeClr val="bg1"/>
                </a:solidFill>
              </a:rPr>
              <a:t>Inborn Errors of Immunity (IEI): A human model for pharmacological immune </a:t>
            </a:r>
            <a:r>
              <a:rPr lang="en-US" sz="2400" dirty="0" err="1">
                <a:solidFill>
                  <a:schemeClr val="bg1"/>
                </a:solidFill>
              </a:rPr>
              <a:t>targetting</a:t>
            </a:r>
            <a:endParaRPr lang="en-US" sz="2400" dirty="0">
              <a:solidFill>
                <a:schemeClr val="bg1"/>
              </a:solidFill>
            </a:endParaRPr>
          </a:p>
        </p:txBody>
      </p:sp>
      <p:sp>
        <p:nvSpPr>
          <p:cNvPr id="21" name="TextBox 20"/>
          <p:cNvSpPr txBox="1">
            <a:spLocks noChangeArrowheads="1"/>
          </p:cNvSpPr>
          <p:nvPr/>
        </p:nvSpPr>
        <p:spPr bwMode="auto">
          <a:xfrm>
            <a:off x="4102889" y="750047"/>
            <a:ext cx="78402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a:spcBef>
                <a:spcPct val="0"/>
              </a:spcBef>
              <a:buFontTx/>
              <a:buNone/>
            </a:pPr>
            <a:r>
              <a:rPr lang="en-GB" altLang="x-none" sz="1800" b="1" dirty="0">
                <a:latin typeface="Arial" charset="0"/>
                <a:ea typeface="MS PGothic" charset="-128"/>
              </a:rPr>
              <a:t>NIHR </a:t>
            </a:r>
            <a:r>
              <a:rPr lang="en-GB" altLang="x-none" sz="1800" b="1" dirty="0" err="1">
                <a:latin typeface="Arial" charset="0"/>
                <a:ea typeface="MS PGothic" charset="-128"/>
              </a:rPr>
              <a:t>Bioresource</a:t>
            </a:r>
            <a:r>
              <a:rPr lang="en-GB" altLang="x-none" sz="1800" b="1" dirty="0">
                <a:latin typeface="Arial" charset="0"/>
                <a:ea typeface="MS PGothic" charset="-128"/>
              </a:rPr>
              <a:t> whole genome sequencing (WGS) PID Study</a:t>
            </a:r>
          </a:p>
        </p:txBody>
      </p:sp>
      <p:sp>
        <p:nvSpPr>
          <p:cNvPr id="22" name="TextBox 21"/>
          <p:cNvSpPr txBox="1">
            <a:spLocks noChangeArrowheads="1"/>
          </p:cNvSpPr>
          <p:nvPr/>
        </p:nvSpPr>
        <p:spPr bwMode="auto">
          <a:xfrm>
            <a:off x="8980479" y="1130077"/>
            <a:ext cx="3086039" cy="237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r>
              <a:rPr lang="en-GB" altLang="x-none" sz="1400" dirty="0">
                <a:latin typeface="+mn-lt"/>
                <a:ea typeface="MS PGothic" charset="-128"/>
              </a:rPr>
              <a:t>2120 subjects recruited</a:t>
            </a:r>
          </a:p>
          <a:p>
            <a:pPr>
              <a:spcBef>
                <a:spcPct val="0"/>
              </a:spcBef>
              <a:buFontTx/>
              <a:buNone/>
            </a:pPr>
            <a:r>
              <a:rPr lang="en-GB" altLang="x-none" sz="1400" dirty="0">
                <a:latin typeface="+mn-lt"/>
                <a:ea typeface="MS PGothic" charset="-128"/>
              </a:rPr>
              <a:t> = recruited 1/2 national cohort</a:t>
            </a:r>
          </a:p>
          <a:p>
            <a:pPr>
              <a:spcBef>
                <a:spcPct val="0"/>
              </a:spcBef>
              <a:buFontTx/>
              <a:buNone/>
            </a:pPr>
            <a:endParaRPr lang="en-GB" altLang="x-none" sz="1400" dirty="0">
              <a:latin typeface="+mn-lt"/>
              <a:ea typeface="MS PGothic" charset="-128"/>
            </a:endParaRPr>
          </a:p>
          <a:p>
            <a:pPr>
              <a:spcBef>
                <a:spcPct val="0"/>
              </a:spcBef>
              <a:buFontTx/>
              <a:buNone/>
            </a:pPr>
            <a:r>
              <a:rPr lang="en-GB" altLang="x-none" sz="1400" dirty="0">
                <a:latin typeface="+mn-lt"/>
                <a:ea typeface="MS PGothic" charset="-128"/>
              </a:rPr>
              <a:t>1435 subject WGS data analysed</a:t>
            </a:r>
          </a:p>
          <a:p>
            <a:pPr>
              <a:spcBef>
                <a:spcPct val="0"/>
              </a:spcBef>
              <a:buFontTx/>
              <a:buNone/>
            </a:pPr>
            <a:endParaRPr lang="en-GB" altLang="x-none" sz="1400" dirty="0">
              <a:latin typeface="+mn-lt"/>
              <a:ea typeface="MS PGothic" charset="-128"/>
            </a:endParaRPr>
          </a:p>
          <a:p>
            <a:pPr>
              <a:spcBef>
                <a:spcPct val="0"/>
              </a:spcBef>
              <a:buFontTx/>
              <a:buNone/>
            </a:pPr>
            <a:r>
              <a:rPr lang="en-GB" altLang="x-none" sz="1400" dirty="0">
                <a:latin typeface="+mn-lt"/>
                <a:ea typeface="MS PGothic" charset="-128"/>
              </a:rPr>
              <a:t>140 diagnostic reports issued</a:t>
            </a:r>
          </a:p>
          <a:p>
            <a:pPr>
              <a:buNone/>
            </a:pPr>
            <a:endParaRPr lang="en-US" sz="1400" dirty="0">
              <a:latin typeface="+mn-lt"/>
            </a:endParaRPr>
          </a:p>
          <a:p>
            <a:pPr>
              <a:buNone/>
            </a:pPr>
            <a:r>
              <a:rPr lang="en-US" sz="1400" dirty="0">
                <a:latin typeface="+mn-lt"/>
              </a:rPr>
              <a:t>Partial penetrance is common</a:t>
            </a:r>
          </a:p>
          <a:p>
            <a:pPr>
              <a:buNone/>
            </a:pPr>
            <a:r>
              <a:rPr lang="en-US" sz="1400" dirty="0">
                <a:latin typeface="+mn-lt"/>
              </a:rPr>
              <a:t>Phenotypic heterogeneity is common</a:t>
            </a:r>
          </a:p>
          <a:p>
            <a:pPr marL="285750" indent="-285750">
              <a:spcBef>
                <a:spcPct val="0"/>
              </a:spcBef>
            </a:pPr>
            <a:endParaRPr lang="en-GB" altLang="x-none" sz="1400" dirty="0">
              <a:latin typeface="Arial" charset="0"/>
              <a:ea typeface="MS PGothic" charset="-128"/>
            </a:endParaRPr>
          </a:p>
        </p:txBody>
      </p:sp>
      <p:grpSp>
        <p:nvGrpSpPr>
          <p:cNvPr id="27" name="Group 26"/>
          <p:cNvGrpSpPr/>
          <p:nvPr/>
        </p:nvGrpSpPr>
        <p:grpSpPr>
          <a:xfrm>
            <a:off x="4102889" y="3558239"/>
            <a:ext cx="3817365" cy="3207226"/>
            <a:chOff x="111685" y="3503817"/>
            <a:chExt cx="3817365" cy="3207226"/>
          </a:xfrm>
        </p:grpSpPr>
        <p:sp>
          <p:nvSpPr>
            <p:cNvPr id="24" name="Rounded Rectangle 23"/>
            <p:cNvSpPr/>
            <p:nvPr/>
          </p:nvSpPr>
          <p:spPr>
            <a:xfrm>
              <a:off x="111685" y="3503817"/>
              <a:ext cx="3817365" cy="3207226"/>
            </a:xfrm>
            <a:prstGeom prst="roundRect">
              <a:avLst/>
            </a:prstGeom>
            <a:solidFill>
              <a:schemeClr val="bg1"/>
            </a:solidFill>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grpSp>
          <p:nvGrpSpPr>
            <p:cNvPr id="12" name="Group 11"/>
            <p:cNvGrpSpPr/>
            <p:nvPr/>
          </p:nvGrpSpPr>
          <p:grpSpPr>
            <a:xfrm>
              <a:off x="593027" y="4189182"/>
              <a:ext cx="2670994" cy="2298697"/>
              <a:chOff x="7778406" y="3270385"/>
              <a:chExt cx="3650819" cy="3141949"/>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3394" y="3270385"/>
                <a:ext cx="3645831" cy="798805"/>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78406" y="4016484"/>
                <a:ext cx="3650819" cy="2395850"/>
              </a:xfrm>
              <a:prstGeom prst="rect">
                <a:avLst/>
              </a:prstGeom>
            </p:spPr>
          </p:pic>
        </p:grpSp>
        <p:sp>
          <p:nvSpPr>
            <p:cNvPr id="25" name="TextBox 24"/>
            <p:cNvSpPr txBox="1">
              <a:spLocks noChangeArrowheads="1"/>
            </p:cNvSpPr>
            <p:nvPr/>
          </p:nvSpPr>
          <p:spPr bwMode="auto">
            <a:xfrm>
              <a:off x="111685" y="3563945"/>
              <a:ext cx="38173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a:spcBef>
                  <a:spcPct val="0"/>
                </a:spcBef>
                <a:buFontTx/>
                <a:buNone/>
              </a:pPr>
              <a:r>
                <a:rPr lang="en-GB" altLang="x-none" sz="1800" b="1" dirty="0">
                  <a:latin typeface="Arial" charset="0"/>
                  <a:ea typeface="MS PGothic" charset="-128"/>
                </a:rPr>
                <a:t>IVNS1ABP</a:t>
              </a:r>
              <a:r>
                <a:rPr lang="en-GB" altLang="x-none" sz="1800" b="1" dirty="0">
                  <a:solidFill>
                    <a:schemeClr val="bg1"/>
                  </a:solidFill>
                  <a:latin typeface="Arial" charset="0"/>
                  <a:ea typeface="MS PGothic" charset="-128"/>
                </a:rPr>
                <a:t> </a:t>
              </a:r>
              <a:r>
                <a:rPr lang="en-GB" altLang="x-none" sz="1800" b="1" dirty="0" err="1">
                  <a:latin typeface="Arial" charset="0"/>
                  <a:ea typeface="MS PGothic" charset="-128"/>
                </a:rPr>
                <a:t>haploinsuficiency</a:t>
              </a:r>
              <a:endParaRPr lang="en-GB" altLang="x-none" sz="1800" b="1" dirty="0">
                <a:latin typeface="Arial" charset="0"/>
                <a:ea typeface="MS PGothic" charset="-128"/>
              </a:endParaRPr>
            </a:p>
          </p:txBody>
        </p:sp>
      </p:grpSp>
      <p:sp>
        <p:nvSpPr>
          <p:cNvPr id="26" name="Rounded Rectangle 25"/>
          <p:cNvSpPr/>
          <p:nvPr/>
        </p:nvSpPr>
        <p:spPr>
          <a:xfrm>
            <a:off x="128281" y="3537825"/>
            <a:ext cx="3817365" cy="3255231"/>
          </a:xfrm>
          <a:prstGeom prst="roundRect">
            <a:avLst/>
          </a:prstGeom>
          <a:solidFill>
            <a:schemeClr val="bg1"/>
          </a:solidFill>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29" name="TextBox 28"/>
          <p:cNvSpPr txBox="1">
            <a:spLocks noChangeArrowheads="1"/>
          </p:cNvSpPr>
          <p:nvPr/>
        </p:nvSpPr>
        <p:spPr bwMode="auto">
          <a:xfrm>
            <a:off x="128281" y="3644355"/>
            <a:ext cx="36302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a:spcBef>
                <a:spcPct val="0"/>
              </a:spcBef>
              <a:buFontTx/>
              <a:buNone/>
            </a:pPr>
            <a:r>
              <a:rPr lang="en-GB" altLang="x-none" sz="1800" b="1" dirty="0">
                <a:latin typeface="Arial" charset="0"/>
                <a:ea typeface="MS PGothic" charset="-128"/>
              </a:rPr>
              <a:t>Research Results</a:t>
            </a:r>
          </a:p>
          <a:p>
            <a:pPr algn="ctr">
              <a:spcBef>
                <a:spcPct val="0"/>
              </a:spcBef>
              <a:buFontTx/>
              <a:buNone/>
            </a:pPr>
            <a:endParaRPr lang="en-GB" altLang="x-none" sz="1800" b="1" dirty="0">
              <a:latin typeface="Arial" charset="0"/>
              <a:ea typeface="MS PGothic" charset="-128"/>
            </a:endParaRPr>
          </a:p>
        </p:txBody>
      </p:sp>
      <p:sp>
        <p:nvSpPr>
          <p:cNvPr id="30" name="TextBox 29"/>
          <p:cNvSpPr txBox="1"/>
          <p:nvPr/>
        </p:nvSpPr>
        <p:spPr>
          <a:xfrm>
            <a:off x="140140" y="4069476"/>
            <a:ext cx="3924025" cy="2308324"/>
          </a:xfrm>
          <a:prstGeom prst="rect">
            <a:avLst/>
          </a:prstGeom>
          <a:noFill/>
        </p:spPr>
        <p:txBody>
          <a:bodyPr wrap="square" rtlCol="0">
            <a:spAutoFit/>
          </a:bodyPr>
          <a:lstStyle/>
          <a:p>
            <a:pPr marL="285750" indent="-285750">
              <a:buFont typeface="Arial" charset="0"/>
              <a:buChar char="•"/>
            </a:pPr>
            <a:r>
              <a:rPr lang="en-US" dirty="0"/>
              <a:t>1</a:t>
            </a:r>
            <a:r>
              <a:rPr lang="en-US" baseline="30000" dirty="0"/>
              <a:t>st</a:t>
            </a:r>
            <a:r>
              <a:rPr lang="en-US" dirty="0"/>
              <a:t> Description of WGS identifying non-coding mutation PID ARPC1B</a:t>
            </a:r>
          </a:p>
          <a:p>
            <a:pPr marL="285750" indent="-285750">
              <a:buFont typeface="Arial" charset="0"/>
              <a:buChar char="•"/>
            </a:pPr>
            <a:endParaRPr lang="en-US" dirty="0"/>
          </a:p>
          <a:p>
            <a:pPr marL="285750" indent="-285750">
              <a:buFont typeface="Arial" charset="0"/>
              <a:buChar char="•"/>
            </a:pPr>
            <a:r>
              <a:rPr lang="en-US" dirty="0"/>
              <a:t>2 novel GWAS susceptibility loci identified: </a:t>
            </a:r>
            <a:r>
              <a:rPr lang="en-US" dirty="0" err="1"/>
              <a:t>Eomesodermin</a:t>
            </a:r>
            <a:r>
              <a:rPr lang="en-US" dirty="0"/>
              <a:t>, IKZF1</a:t>
            </a:r>
          </a:p>
          <a:p>
            <a:pPr marL="285750" indent="-285750">
              <a:buFont typeface="Arial" charset="0"/>
              <a:buChar char="•"/>
            </a:pPr>
            <a:endParaRPr lang="en-US" dirty="0"/>
          </a:p>
          <a:p>
            <a:pPr marL="285750" indent="-285750">
              <a:buFont typeface="Arial" charset="0"/>
              <a:buChar char="•"/>
            </a:pPr>
            <a:r>
              <a:rPr lang="en-US" dirty="0"/>
              <a:t>3 novel monogenic IEI identified: SOCS1/PTPN2/ IVNS1 ABP	</a:t>
            </a:r>
          </a:p>
        </p:txBody>
      </p:sp>
      <p:sp>
        <p:nvSpPr>
          <p:cNvPr id="31" name="Rounded Rectangle 30"/>
          <p:cNvSpPr/>
          <p:nvPr/>
        </p:nvSpPr>
        <p:spPr>
          <a:xfrm>
            <a:off x="8086129" y="4385500"/>
            <a:ext cx="3967415" cy="1328530"/>
          </a:xfrm>
          <a:prstGeom prst="roundRect">
            <a:avLst/>
          </a:prstGeom>
          <a:solidFill>
            <a:schemeClr val="bg1"/>
          </a:solidFill>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14" name="TextBox 13"/>
          <p:cNvSpPr txBox="1"/>
          <p:nvPr/>
        </p:nvSpPr>
        <p:spPr>
          <a:xfrm>
            <a:off x="8111560" y="4465552"/>
            <a:ext cx="3916552" cy="646331"/>
          </a:xfrm>
          <a:prstGeom prst="rect">
            <a:avLst/>
          </a:prstGeom>
          <a:noFill/>
        </p:spPr>
        <p:txBody>
          <a:bodyPr wrap="square" rtlCol="0">
            <a:spAutoFit/>
          </a:bodyPr>
          <a:lstStyle/>
          <a:p>
            <a:r>
              <a:rPr lang="en-US" b="1" dirty="0"/>
              <a:t>Broadening the impact of rare-disease research.</a:t>
            </a:r>
            <a:endParaRPr lang="en-US" dirty="0"/>
          </a:p>
        </p:txBody>
      </p:sp>
      <p:sp>
        <p:nvSpPr>
          <p:cNvPr id="28" name="Rounded Rectangle 27"/>
          <p:cNvSpPr/>
          <p:nvPr/>
        </p:nvSpPr>
        <p:spPr>
          <a:xfrm>
            <a:off x="147974" y="729199"/>
            <a:ext cx="3829224" cy="2705765"/>
          </a:xfrm>
          <a:prstGeom prst="roundRect">
            <a:avLst/>
          </a:prstGeom>
          <a:solidFill>
            <a:schemeClr val="bg1"/>
          </a:solidFill>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grpSp>
        <p:nvGrpSpPr>
          <p:cNvPr id="4" name="Group 3"/>
          <p:cNvGrpSpPr/>
          <p:nvPr/>
        </p:nvGrpSpPr>
        <p:grpSpPr>
          <a:xfrm>
            <a:off x="197384" y="825818"/>
            <a:ext cx="3763786" cy="2689500"/>
            <a:chOff x="181860" y="689956"/>
            <a:chExt cx="3763786" cy="2689500"/>
          </a:xfrm>
        </p:grpSpPr>
        <p:sp>
          <p:nvSpPr>
            <p:cNvPr id="17" name="Rectangle 16"/>
            <p:cNvSpPr/>
            <p:nvPr/>
          </p:nvSpPr>
          <p:spPr>
            <a:xfrm>
              <a:off x="285524" y="689956"/>
              <a:ext cx="3473020" cy="369332"/>
            </a:xfrm>
            <a:prstGeom prst="rect">
              <a:avLst/>
            </a:prstGeom>
            <a:solidFill>
              <a:schemeClr val="bg1"/>
            </a:solidFill>
          </p:spPr>
          <p:txBody>
            <a:bodyPr wrap="square">
              <a:spAutoFit/>
            </a:bodyPr>
            <a:lstStyle/>
            <a:p>
              <a:pPr algn="ctr"/>
              <a:r>
                <a:rPr lang="en-US" b="1" u="sng" dirty="0"/>
                <a:t>Inborn Errors of Immunity</a:t>
              </a:r>
              <a:r>
                <a:rPr lang="en-US" u="sng" dirty="0"/>
                <a:t> </a:t>
              </a:r>
            </a:p>
          </p:txBody>
        </p:sp>
        <p:sp>
          <p:nvSpPr>
            <p:cNvPr id="18" name="TextBox 17"/>
            <p:cNvSpPr txBox="1"/>
            <p:nvPr/>
          </p:nvSpPr>
          <p:spPr>
            <a:xfrm>
              <a:off x="181860" y="1071132"/>
              <a:ext cx="3763786" cy="2308324"/>
            </a:xfrm>
            <a:prstGeom prst="rect">
              <a:avLst/>
            </a:prstGeom>
            <a:noFill/>
          </p:spPr>
          <p:txBody>
            <a:bodyPr wrap="square" rtlCol="0">
              <a:spAutoFit/>
            </a:bodyPr>
            <a:lstStyle/>
            <a:p>
              <a:r>
                <a:rPr lang="en-US" dirty="0"/>
                <a:t>-Rare condition of heterogeneous </a:t>
              </a:r>
              <a:r>
                <a:rPr lang="en-US" dirty="0" err="1"/>
                <a:t>aetiology</a:t>
              </a:r>
              <a:endParaRPr lang="en-US" dirty="0"/>
            </a:p>
            <a:p>
              <a:r>
                <a:rPr lang="en-US" dirty="0"/>
                <a:t>-Inherited susceptibility to infection</a:t>
              </a:r>
            </a:p>
            <a:p>
              <a:r>
                <a:rPr lang="en-US" dirty="0"/>
                <a:t>-Over 300 monogenic causal</a:t>
              </a:r>
            </a:p>
            <a:p>
              <a:r>
                <a:rPr lang="en-US" dirty="0"/>
                <a:t>	 genes identified</a:t>
              </a:r>
            </a:p>
            <a:p>
              <a:r>
                <a:rPr lang="en-US" dirty="0"/>
                <a:t>-Identified genes are in pathways 	targeted by drugs</a:t>
              </a:r>
            </a:p>
            <a:p>
              <a:r>
                <a:rPr lang="en-US" dirty="0"/>
                <a:t>	</a:t>
              </a:r>
            </a:p>
          </p:txBody>
        </p:sp>
      </p:grpSp>
      <p:sp>
        <p:nvSpPr>
          <p:cNvPr id="10" name="TextBox 9"/>
          <p:cNvSpPr txBox="1"/>
          <p:nvPr/>
        </p:nvSpPr>
        <p:spPr>
          <a:xfrm>
            <a:off x="-5919537" y="-794084"/>
            <a:ext cx="184731" cy="369332"/>
          </a:xfrm>
          <a:prstGeom prst="rect">
            <a:avLst/>
          </a:prstGeom>
          <a:noFill/>
        </p:spPr>
        <p:txBody>
          <a:bodyPr wrap="none" rtlCol="0">
            <a:spAutoFit/>
          </a:bodyPr>
          <a:lstStyle/>
          <a:p>
            <a:endParaRPr lang="en-US"/>
          </a:p>
        </p:txBody>
      </p:sp>
      <p:sp>
        <p:nvSpPr>
          <p:cNvPr id="9" name="TextBox 8">
            <a:extLst>
              <a:ext uri="{FF2B5EF4-FFF2-40B4-BE49-F238E27FC236}">
                <a16:creationId xmlns:a16="http://schemas.microsoft.com/office/drawing/2014/main" id="{7480FD8F-9561-B54C-BB1C-EC124C513DD6}"/>
              </a:ext>
            </a:extLst>
          </p:cNvPr>
          <p:cNvSpPr txBox="1"/>
          <p:nvPr/>
        </p:nvSpPr>
        <p:spPr>
          <a:xfrm>
            <a:off x="8724900" y="6396133"/>
            <a:ext cx="3414653" cy="369332"/>
          </a:xfrm>
          <a:prstGeom prst="rect">
            <a:avLst/>
          </a:prstGeom>
          <a:noFill/>
        </p:spPr>
        <p:txBody>
          <a:bodyPr wrap="none" rtlCol="0">
            <a:spAutoFit/>
          </a:bodyPr>
          <a:lstStyle/>
          <a:p>
            <a:r>
              <a:rPr lang="en-US" dirty="0"/>
              <a:t>(Thaventhiran et al, Nature, 2020) </a:t>
            </a:r>
          </a:p>
        </p:txBody>
      </p:sp>
    </p:spTree>
    <p:extLst>
      <p:ext uri="{BB962C8B-B14F-4D97-AF65-F5344CB8AC3E}">
        <p14:creationId xmlns:p14="http://schemas.microsoft.com/office/powerpoint/2010/main" val="98567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8953"/>
            <a:ext cx="10515600" cy="2828395"/>
          </a:xfrm>
          <a:solidFill>
            <a:schemeClr val="bg1"/>
          </a:solidFill>
        </p:spPr>
        <p:txBody>
          <a:bodyPr>
            <a:normAutofit/>
          </a:bodyPr>
          <a:lstStyle/>
          <a:p>
            <a:r>
              <a:rPr lang="en-GB" sz="2400" dirty="0"/>
              <a:t>Skin lesions</a:t>
            </a:r>
          </a:p>
          <a:p>
            <a:pPr lvl="1"/>
            <a:r>
              <a:rPr lang="en-GB" sz="2000" dirty="0"/>
              <a:t>Spots or nodules </a:t>
            </a:r>
          </a:p>
          <a:p>
            <a:pPr lvl="1"/>
            <a:r>
              <a:rPr lang="en-GB" sz="2000" dirty="0"/>
              <a:t>Associated with dermatitis and intense pruritus</a:t>
            </a:r>
          </a:p>
          <a:p>
            <a:pPr lvl="1"/>
            <a:r>
              <a:rPr lang="en-GB" sz="2000" dirty="0"/>
              <a:t>Lacking erythema </a:t>
            </a:r>
          </a:p>
          <a:p>
            <a:pPr lvl="1"/>
            <a:r>
              <a:rPr lang="en-GB" sz="2000" dirty="0"/>
              <a:t>Routine growth of S. aureus on cultures</a:t>
            </a:r>
          </a:p>
          <a:p>
            <a:pPr lvl="1"/>
            <a:endParaRPr lang="en-GB" sz="2000" dirty="0"/>
          </a:p>
          <a:p>
            <a:r>
              <a:rPr lang="en-GB" sz="2400" dirty="0"/>
              <a:t>Noted to lack a normal inflammatory response with episodes of infection</a:t>
            </a:r>
          </a:p>
          <a:p>
            <a:endParaRPr lang="en-GB" sz="2400" dirty="0"/>
          </a:p>
          <a:p>
            <a:endParaRPr lang="en-GB"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100" y="3316970"/>
            <a:ext cx="4806539" cy="320435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6556" y="3316969"/>
            <a:ext cx="4806542" cy="3204360"/>
          </a:xfrm>
          <a:prstGeom prst="rect">
            <a:avLst/>
          </a:prstGeom>
        </p:spPr>
      </p:pic>
    </p:spTree>
    <p:extLst>
      <p:ext uri="{BB962C8B-B14F-4D97-AF65-F5344CB8AC3E}">
        <p14:creationId xmlns:p14="http://schemas.microsoft.com/office/powerpoint/2010/main" val="15513492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986" y="168751"/>
            <a:ext cx="10058400" cy="1450757"/>
          </a:xfrm>
        </p:spPr>
        <p:txBody>
          <a:bodyPr>
            <a:normAutofit/>
          </a:bodyPr>
          <a:lstStyle/>
          <a:p>
            <a:r>
              <a:rPr lang="en-GB" sz="4400" dirty="0"/>
              <a:t>Whole Genome Sequencing</a:t>
            </a:r>
          </a:p>
        </p:txBody>
      </p:sp>
      <p:sp>
        <p:nvSpPr>
          <p:cNvPr id="15" name="Rectangle 14"/>
          <p:cNvSpPr/>
          <p:nvPr/>
        </p:nvSpPr>
        <p:spPr>
          <a:xfrm>
            <a:off x="13835317" y="16156301"/>
            <a:ext cx="1051443" cy="66198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2000" i="1" dirty="0">
                <a:solidFill>
                  <a:schemeClr val="tx1"/>
                </a:solidFill>
              </a:rPr>
              <a:t>Fig 2a</a:t>
            </a: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349" y="2411307"/>
            <a:ext cx="6967809" cy="3060592"/>
          </a:xfrm>
          <a:prstGeom prst="rect">
            <a:avLst/>
          </a:prstGeom>
        </p:spPr>
      </p:pic>
      <p:grpSp>
        <p:nvGrpSpPr>
          <p:cNvPr id="19" name="Group 18"/>
          <p:cNvGrpSpPr/>
          <p:nvPr/>
        </p:nvGrpSpPr>
        <p:grpSpPr>
          <a:xfrm>
            <a:off x="7695772" y="1222872"/>
            <a:ext cx="4169394" cy="4928138"/>
            <a:chOff x="25023737" y="9706610"/>
            <a:chExt cx="5251476" cy="6700775"/>
          </a:xfrm>
        </p:grpSpPr>
        <p:grpSp>
          <p:nvGrpSpPr>
            <p:cNvPr id="20" name="Group 19"/>
            <p:cNvGrpSpPr/>
            <p:nvPr/>
          </p:nvGrpSpPr>
          <p:grpSpPr>
            <a:xfrm>
              <a:off x="25023737" y="9706610"/>
              <a:ext cx="5251476" cy="6700775"/>
              <a:chOff x="24654681" y="9681767"/>
              <a:chExt cx="5251476" cy="6700775"/>
            </a:xfrm>
          </p:grpSpPr>
          <p:pic>
            <p:nvPicPr>
              <p:cNvPr id="25" name="Picture 24"/>
              <p:cNvPicPr>
                <a:picLocks noChangeAspect="1"/>
              </p:cNvPicPr>
              <p:nvPr/>
            </p:nvPicPr>
            <p:blipFill rotWithShape="1">
              <a:blip r:embed="rId3" cstate="print">
                <a:extLst>
                  <a:ext uri="{28A0092B-C50C-407E-A947-70E740481C1C}">
                    <a14:useLocalDpi xmlns:a14="http://schemas.microsoft.com/office/drawing/2010/main" val="0"/>
                  </a:ext>
                </a:extLst>
              </a:blip>
              <a:srcRect l="10037" r="38497"/>
              <a:stretch/>
            </p:blipFill>
            <p:spPr>
              <a:xfrm>
                <a:off x="24654681" y="9681767"/>
                <a:ext cx="5176603" cy="6700775"/>
              </a:xfrm>
              <a:prstGeom prst="rect">
                <a:avLst/>
              </a:prstGeom>
            </p:spPr>
          </p:pic>
          <p:sp>
            <p:nvSpPr>
              <p:cNvPr id="26" name="Rectangle 25"/>
              <p:cNvSpPr/>
              <p:nvPr/>
            </p:nvSpPr>
            <p:spPr>
              <a:xfrm>
                <a:off x="28762473" y="11292063"/>
                <a:ext cx="1143684" cy="15045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Rectangle 20"/>
            <p:cNvSpPr/>
            <p:nvPr/>
          </p:nvSpPr>
          <p:spPr>
            <a:xfrm>
              <a:off x="27911721" y="10221780"/>
              <a:ext cx="1370904" cy="593243"/>
            </a:xfrm>
            <a:prstGeom prst="rect">
              <a:avLst/>
            </a:prstGeom>
            <a:solidFill>
              <a:schemeClr val="lt1">
                <a:alpha val="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2400" dirty="0"/>
                <a:t>Patient</a:t>
              </a:r>
            </a:p>
          </p:txBody>
        </p:sp>
        <p:sp>
          <p:nvSpPr>
            <p:cNvPr id="22" name="Rectangle 21"/>
            <p:cNvSpPr/>
            <p:nvPr/>
          </p:nvSpPr>
          <p:spPr>
            <a:xfrm>
              <a:off x="27911720" y="12339387"/>
              <a:ext cx="1503176" cy="593243"/>
            </a:xfrm>
            <a:prstGeom prst="rect">
              <a:avLst/>
            </a:prstGeom>
            <a:solidFill>
              <a:schemeClr val="lt1">
                <a:alpha val="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2400" dirty="0"/>
                <a:t>Mother</a:t>
              </a:r>
            </a:p>
          </p:txBody>
        </p:sp>
        <p:sp>
          <p:nvSpPr>
            <p:cNvPr id="23" name="Rectangle 22"/>
            <p:cNvSpPr/>
            <p:nvPr/>
          </p:nvSpPr>
          <p:spPr>
            <a:xfrm>
              <a:off x="27911721" y="14373778"/>
              <a:ext cx="1370904" cy="593243"/>
            </a:xfrm>
            <a:prstGeom prst="rect">
              <a:avLst/>
            </a:prstGeom>
            <a:solidFill>
              <a:schemeClr val="lt1">
                <a:alpha val="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2400" dirty="0"/>
                <a:t>Father</a:t>
              </a:r>
            </a:p>
          </p:txBody>
        </p:sp>
      </p:grpSp>
      <p:sp>
        <p:nvSpPr>
          <p:cNvPr id="3" name="Rectangle 2"/>
          <p:cNvSpPr/>
          <p:nvPr/>
        </p:nvSpPr>
        <p:spPr>
          <a:xfrm>
            <a:off x="6994478" y="1379155"/>
            <a:ext cx="887104" cy="1032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BEA44689-DDCD-7A42-A98E-1736C7758319}"/>
              </a:ext>
            </a:extLst>
          </p:cNvPr>
          <p:cNvSpPr/>
          <p:nvPr/>
        </p:nvSpPr>
        <p:spPr>
          <a:xfrm>
            <a:off x="7216048" y="319252"/>
            <a:ext cx="4288632" cy="981762"/>
          </a:xfrm>
          <a:prstGeom prst="rect">
            <a:avLst/>
          </a:prstGeom>
          <a:solidFill>
            <a:schemeClr val="lt1">
              <a:alpha val="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2000" dirty="0"/>
              <a:t>Exon 4 single bp frameshift del --&gt; premature stop codon in </a:t>
            </a:r>
            <a:r>
              <a:rPr lang="en-GB" sz="2000" i="1" dirty="0"/>
              <a:t>IL6R</a:t>
            </a:r>
            <a:r>
              <a:rPr lang="en-GB" sz="2000" dirty="0"/>
              <a:t> gene</a:t>
            </a:r>
          </a:p>
        </p:txBody>
      </p:sp>
    </p:spTree>
    <p:extLst>
      <p:ext uri="{BB962C8B-B14F-4D97-AF65-F5344CB8AC3E}">
        <p14:creationId xmlns:p14="http://schemas.microsoft.com/office/powerpoint/2010/main" val="19891709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C9FD4-0F07-A844-9F75-EC306BF8AAF1}"/>
              </a:ext>
            </a:extLst>
          </p:cNvPr>
          <p:cNvSpPr>
            <a:spLocks noGrp="1"/>
          </p:cNvSpPr>
          <p:nvPr>
            <p:ph type="title"/>
          </p:nvPr>
        </p:nvSpPr>
        <p:spPr>
          <a:xfrm>
            <a:off x="1250064" y="228730"/>
            <a:ext cx="4697007" cy="1450757"/>
          </a:xfrm>
        </p:spPr>
        <p:txBody>
          <a:bodyPr/>
          <a:lstStyle/>
          <a:p>
            <a:pPr algn="r"/>
            <a:r>
              <a:rPr lang="en-US" dirty="0"/>
              <a:t>CRISPR correction</a:t>
            </a:r>
          </a:p>
        </p:txBody>
      </p:sp>
      <p:grpSp>
        <p:nvGrpSpPr>
          <p:cNvPr id="23" name="Group 22">
            <a:extLst>
              <a:ext uri="{FF2B5EF4-FFF2-40B4-BE49-F238E27FC236}">
                <a16:creationId xmlns:a16="http://schemas.microsoft.com/office/drawing/2014/main" id="{1E226EA2-E7C1-3044-91E8-DF18824C5008}"/>
              </a:ext>
            </a:extLst>
          </p:cNvPr>
          <p:cNvGrpSpPr/>
          <p:nvPr/>
        </p:nvGrpSpPr>
        <p:grpSpPr>
          <a:xfrm>
            <a:off x="1485701" y="1909800"/>
            <a:ext cx="5111869" cy="4269714"/>
            <a:chOff x="2598472" y="1876552"/>
            <a:chExt cx="4610299" cy="3981267"/>
          </a:xfrm>
        </p:grpSpPr>
        <p:grpSp>
          <p:nvGrpSpPr>
            <p:cNvPr id="11" name="Group 10">
              <a:extLst>
                <a:ext uri="{FF2B5EF4-FFF2-40B4-BE49-F238E27FC236}">
                  <a16:creationId xmlns:a16="http://schemas.microsoft.com/office/drawing/2014/main" id="{612D6FF8-44A7-FB43-9C46-DC173FFED07F}"/>
                </a:ext>
              </a:extLst>
            </p:cNvPr>
            <p:cNvGrpSpPr/>
            <p:nvPr/>
          </p:nvGrpSpPr>
          <p:grpSpPr>
            <a:xfrm>
              <a:off x="2598472" y="1972253"/>
              <a:ext cx="4467503" cy="3885566"/>
              <a:chOff x="3958542" y="1839447"/>
              <a:chExt cx="3628705" cy="3068220"/>
            </a:xfrm>
          </p:grpSpPr>
          <p:pic>
            <p:nvPicPr>
              <p:cNvPr id="12" name="Image" descr="Image">
                <a:extLst>
                  <a:ext uri="{FF2B5EF4-FFF2-40B4-BE49-F238E27FC236}">
                    <a16:creationId xmlns:a16="http://schemas.microsoft.com/office/drawing/2014/main" id="{2FC3E736-2726-314D-A327-E8B4A73211CC}"/>
                  </a:ext>
                </a:extLst>
              </p:cNvPr>
              <p:cNvPicPr>
                <a:picLocks noChangeAspect="1"/>
              </p:cNvPicPr>
              <p:nvPr/>
            </p:nvPicPr>
            <p:blipFill rotWithShape="1">
              <a:blip r:embed="rId2"/>
              <a:srcRect l="51586" t="13857" r="25134" b="28854"/>
              <a:stretch/>
            </p:blipFill>
            <p:spPr>
              <a:xfrm>
                <a:off x="5717894" y="2437020"/>
                <a:ext cx="1869353" cy="2470647"/>
              </a:xfrm>
              <a:prstGeom prst="rect">
                <a:avLst/>
              </a:prstGeom>
              <a:ln w="12700">
                <a:miter lim="400000"/>
              </a:ln>
            </p:spPr>
          </p:pic>
          <p:pic>
            <p:nvPicPr>
              <p:cNvPr id="13" name="Image" descr="Image">
                <a:extLst>
                  <a:ext uri="{FF2B5EF4-FFF2-40B4-BE49-F238E27FC236}">
                    <a16:creationId xmlns:a16="http://schemas.microsoft.com/office/drawing/2014/main" id="{E98499AA-1A68-7845-9F5D-C353589CB266}"/>
                  </a:ext>
                </a:extLst>
              </p:cNvPr>
              <p:cNvPicPr>
                <a:picLocks noChangeAspect="1"/>
              </p:cNvPicPr>
              <p:nvPr/>
            </p:nvPicPr>
            <p:blipFill rotWithShape="1">
              <a:blip r:embed="rId2"/>
              <a:srcRect l="17280" r="60810" b="28854"/>
              <a:stretch/>
            </p:blipFill>
            <p:spPr>
              <a:xfrm>
                <a:off x="3958542" y="1839447"/>
                <a:ext cx="1759352" cy="3068220"/>
              </a:xfrm>
              <a:prstGeom prst="rect">
                <a:avLst/>
              </a:prstGeom>
              <a:ln w="12700">
                <a:miter lim="400000"/>
              </a:ln>
            </p:spPr>
          </p:pic>
        </p:grpSp>
        <p:cxnSp>
          <p:nvCxnSpPr>
            <p:cNvPr id="19" name="Straight Connector 18">
              <a:extLst>
                <a:ext uri="{FF2B5EF4-FFF2-40B4-BE49-F238E27FC236}">
                  <a16:creationId xmlns:a16="http://schemas.microsoft.com/office/drawing/2014/main" id="{2A174E79-8FE0-934A-A528-06BF63A5F722}"/>
                </a:ext>
              </a:extLst>
            </p:cNvPr>
            <p:cNvCxnSpPr/>
            <p:nvPr/>
          </p:nvCxnSpPr>
          <p:spPr>
            <a:xfrm>
              <a:off x="5985975" y="2459338"/>
              <a:ext cx="1080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F181CBE-6E2A-4B4C-B890-3FD7ED68B15C}"/>
                </a:ext>
              </a:extLst>
            </p:cNvPr>
            <p:cNvCxnSpPr/>
            <p:nvPr/>
          </p:nvCxnSpPr>
          <p:spPr>
            <a:xfrm>
              <a:off x="4772582" y="2459338"/>
              <a:ext cx="1080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238F0B76-4398-1B4F-BFC0-EA06ECC35CE9}"/>
                </a:ext>
              </a:extLst>
            </p:cNvPr>
            <p:cNvSpPr/>
            <p:nvPr/>
          </p:nvSpPr>
          <p:spPr>
            <a:xfrm>
              <a:off x="4708684" y="2027483"/>
              <a:ext cx="1281024" cy="353533"/>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1600" dirty="0"/>
                <a:t>Uncorrected</a:t>
              </a:r>
            </a:p>
          </p:txBody>
        </p:sp>
        <p:sp>
          <p:nvSpPr>
            <p:cNvPr id="22" name="Rectangle 21">
              <a:extLst>
                <a:ext uri="{FF2B5EF4-FFF2-40B4-BE49-F238E27FC236}">
                  <a16:creationId xmlns:a16="http://schemas.microsoft.com/office/drawing/2014/main" id="{C63F88BC-ED82-674C-8C1F-5E96AA45D43F}"/>
                </a:ext>
              </a:extLst>
            </p:cNvPr>
            <p:cNvSpPr/>
            <p:nvPr/>
          </p:nvSpPr>
          <p:spPr>
            <a:xfrm>
              <a:off x="5927747" y="1876552"/>
              <a:ext cx="1281024" cy="50446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1600" dirty="0"/>
                <a:t>CRISPR Corrected</a:t>
              </a:r>
            </a:p>
          </p:txBody>
        </p:sp>
      </p:grpSp>
    </p:spTree>
    <p:extLst>
      <p:ext uri="{BB962C8B-B14F-4D97-AF65-F5344CB8AC3E}">
        <p14:creationId xmlns:p14="http://schemas.microsoft.com/office/powerpoint/2010/main" val="1124716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1460310"/>
            <a:ext cx="10454185" cy="559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1567" y="792543"/>
            <a:ext cx="5925012" cy="5238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42514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1460310"/>
            <a:ext cx="10454185" cy="559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1567" y="792543"/>
            <a:ext cx="5925012" cy="5238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id="{D744DC66-7C04-E248-8679-569A4D87F15A}"/>
              </a:ext>
            </a:extLst>
          </p:cNvPr>
          <p:cNvSpPr/>
          <p:nvPr/>
        </p:nvSpPr>
        <p:spPr>
          <a:xfrm>
            <a:off x="4094859" y="3934263"/>
            <a:ext cx="4213185" cy="729205"/>
          </a:xfrm>
          <a:prstGeom prst="rect">
            <a:avLst/>
          </a:prstGeom>
          <a:solidFill>
            <a:schemeClr val="accent6">
              <a:lumMod val="60000"/>
              <a:lumOff val="40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a:extLst>
              <a:ext uri="{FF2B5EF4-FFF2-40B4-BE49-F238E27FC236}">
                <a16:creationId xmlns:a16="http://schemas.microsoft.com/office/drawing/2014/main" id="{1A63C793-0A64-A54B-B8D5-2EC18F88AE62}"/>
              </a:ext>
            </a:extLst>
          </p:cNvPr>
          <p:cNvSpPr/>
          <p:nvPr/>
        </p:nvSpPr>
        <p:spPr>
          <a:xfrm>
            <a:off x="2558005" y="4595063"/>
            <a:ext cx="1284790" cy="1967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66079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52500" y="1601375"/>
            <a:ext cx="10448925" cy="2274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678038" y="12962"/>
            <a:ext cx="10058400" cy="1450757"/>
          </a:xfrm>
        </p:spPr>
        <p:txBody>
          <a:bodyPr/>
          <a:lstStyle/>
          <a:p>
            <a:r>
              <a:rPr lang="en-GB" dirty="0"/>
              <a:t>Role of IL-6</a:t>
            </a:r>
          </a:p>
        </p:txBody>
      </p:sp>
      <p:pic>
        <p:nvPicPr>
          <p:cNvPr id="4108" name="Picture 12" descr="Image result for giant cell arterit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6868" y="4553682"/>
            <a:ext cx="1762953" cy="1755119"/>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276739" y="477421"/>
            <a:ext cx="11787107" cy="5878974"/>
            <a:chOff x="155574" y="738341"/>
            <a:chExt cx="11787107" cy="5878974"/>
          </a:xfrm>
        </p:grpSpPr>
        <p:pic>
          <p:nvPicPr>
            <p:cNvPr id="4100" name="Picture 4" descr="Image result for crohns diseas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575" y="4416663"/>
              <a:ext cx="2542309" cy="169036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multicentric castleman's diseas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 y="1924049"/>
              <a:ext cx="2148261" cy="1492859"/>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mage result for juvenile idiopathic arthriti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33145" y="1939036"/>
              <a:ext cx="2301875" cy="163433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Image result for rheumatoid arthriti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72333" y="738341"/>
              <a:ext cx="2309442" cy="172606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Image result for cytokine release syndrom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396845" y="4416663"/>
              <a:ext cx="2545836" cy="20939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 3"/>
            <p:cNvGraphicFramePr/>
            <p:nvPr/>
          </p:nvGraphicFramePr>
          <p:xfrm>
            <a:off x="155574" y="1853312"/>
            <a:ext cx="9636125" cy="476400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spTree>
    <p:extLst>
      <p:ext uri="{BB962C8B-B14F-4D97-AF65-F5344CB8AC3E}">
        <p14:creationId xmlns:p14="http://schemas.microsoft.com/office/powerpoint/2010/main" val="37378743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64900" y="5902954"/>
            <a:ext cx="3462936" cy="338554"/>
          </a:xfrm>
          <a:prstGeom prst="rect">
            <a:avLst/>
          </a:prstGeom>
          <a:noFill/>
        </p:spPr>
        <p:txBody>
          <a:bodyPr wrap="none" rtlCol="0">
            <a:spAutoFit/>
          </a:bodyPr>
          <a:lstStyle/>
          <a:p>
            <a:r>
              <a:rPr lang="en-GB" sz="1600" dirty="0"/>
              <a:t>Nishimoto et al., </a:t>
            </a:r>
            <a:r>
              <a:rPr lang="en-GB" sz="1600" i="1" dirty="0"/>
              <a:t>Blood</a:t>
            </a:r>
            <a:r>
              <a:rPr lang="en-GB" sz="1600" dirty="0"/>
              <a:t>, (2008), 112(10)</a:t>
            </a:r>
          </a:p>
        </p:txBody>
      </p:sp>
      <p:sp>
        <p:nvSpPr>
          <p:cNvPr id="7" name="Title 1">
            <a:extLst>
              <a:ext uri="{FF2B5EF4-FFF2-40B4-BE49-F238E27FC236}">
                <a16:creationId xmlns:a16="http://schemas.microsoft.com/office/drawing/2014/main" id="{18C4E55D-F181-A04F-B29C-0248A53F6273}"/>
              </a:ext>
            </a:extLst>
          </p:cNvPr>
          <p:cNvSpPr txBox="1">
            <a:spLocks/>
          </p:cNvSpPr>
          <p:nvPr/>
        </p:nvSpPr>
        <p:spPr>
          <a:xfrm>
            <a:off x="1097280" y="70340"/>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4000" dirty="0"/>
              <a:t>CRP as a marker of anti-IL-6 blockade</a:t>
            </a:r>
          </a:p>
        </p:txBody>
      </p:sp>
      <p:pic>
        <p:nvPicPr>
          <p:cNvPr id="8" name="Picture 7">
            <a:extLst>
              <a:ext uri="{FF2B5EF4-FFF2-40B4-BE49-F238E27FC236}">
                <a16:creationId xmlns:a16="http://schemas.microsoft.com/office/drawing/2014/main" id="{D7059D52-23F3-A647-A38C-2B20BBD5BCC1}"/>
              </a:ext>
            </a:extLst>
          </p:cNvPr>
          <p:cNvPicPr>
            <a:picLocks noChangeAspect="1"/>
          </p:cNvPicPr>
          <p:nvPr/>
        </p:nvPicPr>
        <p:blipFill>
          <a:blip r:embed="rId3"/>
          <a:stretch>
            <a:fillRect/>
          </a:stretch>
        </p:blipFill>
        <p:spPr>
          <a:xfrm>
            <a:off x="3366486" y="3056758"/>
            <a:ext cx="5519987" cy="2572063"/>
          </a:xfrm>
          <a:prstGeom prst="rect">
            <a:avLst/>
          </a:prstGeom>
        </p:spPr>
      </p:pic>
      <p:sp>
        <p:nvSpPr>
          <p:cNvPr id="2" name="Rectangle 1">
            <a:extLst>
              <a:ext uri="{FF2B5EF4-FFF2-40B4-BE49-F238E27FC236}">
                <a16:creationId xmlns:a16="http://schemas.microsoft.com/office/drawing/2014/main" id="{C52A7BCC-B120-C842-BDFD-02DAAA5CB414}"/>
              </a:ext>
            </a:extLst>
          </p:cNvPr>
          <p:cNvSpPr/>
          <p:nvPr/>
        </p:nvSpPr>
        <p:spPr>
          <a:xfrm>
            <a:off x="1097279" y="1911533"/>
            <a:ext cx="10058399" cy="880369"/>
          </a:xfrm>
          <a:prstGeom prst="rect">
            <a:avLst/>
          </a:prstGeom>
        </p:spPr>
        <p:txBody>
          <a:bodyPr wrap="square">
            <a:spAutoFit/>
          </a:bodyPr>
          <a:lstStyle/>
          <a:p>
            <a:pPr>
              <a:lnSpc>
                <a:spcPct val="150000"/>
              </a:lnSpc>
            </a:pPr>
            <a:r>
              <a:rPr lang="en-GB" dirty="0"/>
              <a:t>Humanized anti-IL-6 receptor monoclonal antibody (Ab) of the IgG1 class</a:t>
            </a:r>
          </a:p>
          <a:p>
            <a:pPr>
              <a:lnSpc>
                <a:spcPct val="150000"/>
              </a:lnSpc>
            </a:pPr>
            <a:r>
              <a:rPr lang="en-GB" dirty="0"/>
              <a:t>Blocks all IL-6-mediated signals by inhibiting IL-6 binding to trans-membrane and soluble IL- 6R</a:t>
            </a:r>
          </a:p>
        </p:txBody>
      </p:sp>
    </p:spTree>
    <p:extLst>
      <p:ext uri="{BB962C8B-B14F-4D97-AF65-F5344CB8AC3E}">
        <p14:creationId xmlns:p14="http://schemas.microsoft.com/office/powerpoint/2010/main" val="35159335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847253"/>
          </a:xfrm>
        </p:spPr>
        <p:txBody>
          <a:bodyPr/>
          <a:lstStyle/>
          <a:p>
            <a:r>
              <a:rPr lang="en-GB" dirty="0"/>
              <a:t>Conclusions and Questions</a:t>
            </a:r>
          </a:p>
        </p:txBody>
      </p:sp>
      <p:sp>
        <p:nvSpPr>
          <p:cNvPr id="3" name="Content Placeholder 2"/>
          <p:cNvSpPr>
            <a:spLocks noGrp="1"/>
          </p:cNvSpPr>
          <p:nvPr>
            <p:ph idx="1"/>
          </p:nvPr>
        </p:nvSpPr>
        <p:spPr>
          <a:xfrm>
            <a:off x="1097280" y="1845734"/>
            <a:ext cx="10058400" cy="4609930"/>
          </a:xfrm>
        </p:spPr>
        <p:txBody>
          <a:bodyPr>
            <a:normAutofit/>
          </a:bodyPr>
          <a:lstStyle/>
          <a:p>
            <a:pPr marL="457200" indent="-457200">
              <a:lnSpc>
                <a:spcPts val="4000"/>
              </a:lnSpc>
              <a:buFont typeface="Arial" panose="020B0604020202020204" pitchFamily="34" charset="0"/>
              <a:buChar char="•"/>
            </a:pPr>
            <a:endParaRPr lang="en-GB" dirty="0"/>
          </a:p>
          <a:p>
            <a:pPr marL="457200" indent="-457200">
              <a:lnSpc>
                <a:spcPts val="4000"/>
              </a:lnSpc>
              <a:buFont typeface="Arial" panose="020B0604020202020204" pitchFamily="34" charset="0"/>
              <a:buChar char="•"/>
            </a:pPr>
            <a:r>
              <a:rPr lang="en-GB" dirty="0"/>
              <a:t>Susceptibility to bacterial infections is a consequence of successful IL-6 blockade</a:t>
            </a:r>
          </a:p>
          <a:p>
            <a:pPr marL="457200" indent="-457200">
              <a:lnSpc>
                <a:spcPts val="4000"/>
              </a:lnSpc>
              <a:buFont typeface="Arial" panose="020B0604020202020204" pitchFamily="34" charset="0"/>
              <a:buChar char="•"/>
            </a:pPr>
            <a:r>
              <a:rPr lang="en-GB" dirty="0"/>
              <a:t>This case provides definitive evidence that CRP (within the normal range) is dependent on IL-6 signalling </a:t>
            </a:r>
          </a:p>
          <a:p>
            <a:pPr marL="457200" indent="-457200">
              <a:lnSpc>
                <a:spcPts val="4000"/>
              </a:lnSpc>
              <a:buFont typeface="Arial" panose="020B0604020202020204" pitchFamily="34" charset="0"/>
              <a:buChar char="•"/>
            </a:pPr>
            <a:r>
              <a:rPr lang="en-GB" dirty="0"/>
              <a:t>A detectable CRP in a tocilizumab-treated patient indicates a failure of IL-6 blockade</a:t>
            </a:r>
          </a:p>
          <a:p>
            <a:pPr marL="457200" indent="-457200">
              <a:lnSpc>
                <a:spcPts val="4000"/>
              </a:lnSpc>
              <a:buFont typeface="Arial" panose="020B0604020202020204" pitchFamily="34" charset="0"/>
              <a:buChar char="•"/>
            </a:pPr>
            <a:r>
              <a:rPr lang="en-GB" dirty="0"/>
              <a:t>How do we detect bacterial infections in ITU patients treated with IL-6 blockade?</a:t>
            </a:r>
          </a:p>
          <a:p>
            <a:pPr marL="457200" indent="-457200">
              <a:lnSpc>
                <a:spcPts val="4000"/>
              </a:lnSpc>
              <a:buFont typeface="Arial" panose="020B0604020202020204" pitchFamily="34" charset="0"/>
              <a:buChar char="•"/>
            </a:pPr>
            <a:endParaRPr lang="en-GB" sz="2400" dirty="0"/>
          </a:p>
          <a:p>
            <a:endParaRPr lang="en-GB" dirty="0"/>
          </a:p>
        </p:txBody>
      </p:sp>
    </p:spTree>
    <p:extLst>
      <p:ext uri="{BB962C8B-B14F-4D97-AF65-F5344CB8AC3E}">
        <p14:creationId xmlns:p14="http://schemas.microsoft.com/office/powerpoint/2010/main" val="42714405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62751"/>
            <a:ext cx="10058400" cy="1450757"/>
          </a:xfrm>
        </p:spPr>
        <p:txBody>
          <a:bodyPr>
            <a:normAutofit/>
          </a:bodyPr>
          <a:lstStyle/>
          <a:p>
            <a:r>
              <a:rPr lang="en-GB" sz="4000" dirty="0"/>
              <a:t>Acknowledgements</a:t>
            </a:r>
          </a:p>
        </p:txBody>
      </p:sp>
      <p:sp>
        <p:nvSpPr>
          <p:cNvPr id="3" name="Content Placeholder 2"/>
          <p:cNvSpPr>
            <a:spLocks noGrp="1"/>
          </p:cNvSpPr>
          <p:nvPr>
            <p:ph idx="1"/>
          </p:nvPr>
        </p:nvSpPr>
        <p:spPr>
          <a:xfrm>
            <a:off x="1097280" y="1979272"/>
            <a:ext cx="10058400" cy="3993266"/>
          </a:xfrm>
        </p:spPr>
        <p:txBody>
          <a:bodyPr numCol="3">
            <a:noAutofit/>
          </a:bodyPr>
          <a:lstStyle/>
          <a:p>
            <a:pPr marL="0" indent="0">
              <a:spcBef>
                <a:spcPts val="0"/>
              </a:spcBef>
              <a:spcAft>
                <a:spcPts val="600"/>
              </a:spcAft>
              <a:buNone/>
            </a:pPr>
            <a:r>
              <a:rPr lang="en-GB" sz="1200" b="1" dirty="0">
                <a:latin typeface="Geneva" panose="020B0503030404040204" pitchFamily="34" charset="0"/>
                <a:ea typeface="Geneva" panose="020B0503030404040204" pitchFamily="34" charset="0"/>
              </a:rPr>
              <a:t>Clinical Academic Training Office</a:t>
            </a:r>
          </a:p>
          <a:p>
            <a:pPr marL="0" indent="0">
              <a:spcBef>
                <a:spcPts val="0"/>
              </a:spcBef>
              <a:spcAft>
                <a:spcPts val="600"/>
              </a:spcAft>
              <a:buNone/>
            </a:pPr>
            <a:r>
              <a:rPr lang="en-GB" sz="1200" b="1" dirty="0">
                <a:latin typeface="Geneva" panose="020B0503030404040204" pitchFamily="34" charset="0"/>
                <a:ea typeface="Geneva" panose="020B0503030404040204" pitchFamily="34" charset="0"/>
              </a:rPr>
              <a:t>NIHR</a:t>
            </a:r>
          </a:p>
          <a:p>
            <a:pPr marL="0" indent="0">
              <a:spcBef>
                <a:spcPts val="0"/>
              </a:spcBef>
              <a:spcAft>
                <a:spcPts val="600"/>
              </a:spcAft>
              <a:buNone/>
            </a:pPr>
            <a:endParaRPr lang="en-GB" sz="1200" u="sng" dirty="0">
              <a:latin typeface="Geneva" panose="020B0503030404040204" pitchFamily="34" charset="0"/>
              <a:ea typeface="Geneva" panose="020B0503030404040204" pitchFamily="34" charset="0"/>
            </a:endParaRPr>
          </a:p>
          <a:p>
            <a:pPr marL="0" indent="0">
              <a:spcBef>
                <a:spcPts val="0"/>
              </a:spcBef>
              <a:spcAft>
                <a:spcPts val="600"/>
              </a:spcAft>
              <a:buNone/>
            </a:pPr>
            <a:r>
              <a:rPr lang="en-GB" sz="1200" b="1" dirty="0">
                <a:latin typeface="Geneva" panose="020B0503030404040204" pitchFamily="34" charset="0"/>
                <a:ea typeface="Geneva" panose="020B0503030404040204" pitchFamily="34" charset="0"/>
              </a:rPr>
              <a:t>SARAH SPENCER</a:t>
            </a:r>
          </a:p>
          <a:p>
            <a:pPr marL="0" indent="0">
              <a:spcBef>
                <a:spcPts val="0"/>
              </a:spcBef>
              <a:spcAft>
                <a:spcPts val="600"/>
              </a:spcAft>
              <a:buNone/>
            </a:pPr>
            <a:endParaRPr lang="en-GB" sz="1200" u="sng" dirty="0">
              <a:latin typeface="Geneva" panose="020B0503030404040204" pitchFamily="34" charset="0"/>
              <a:ea typeface="Geneva" panose="020B0503030404040204" pitchFamily="34" charset="0"/>
            </a:endParaRPr>
          </a:p>
          <a:p>
            <a:pPr marL="0" indent="0">
              <a:spcBef>
                <a:spcPts val="0"/>
              </a:spcBef>
              <a:spcAft>
                <a:spcPts val="600"/>
              </a:spcAft>
              <a:buNone/>
            </a:pPr>
            <a:r>
              <a:rPr lang="en-GB" sz="1200" b="1" dirty="0">
                <a:latin typeface="Geneva" panose="020B0503030404040204" pitchFamily="34" charset="0"/>
                <a:ea typeface="Geneva" panose="020B0503030404040204" pitchFamily="34" charset="0"/>
              </a:rPr>
              <a:t>University of Cambridge, Dept of Medicine</a:t>
            </a:r>
          </a:p>
          <a:p>
            <a:pPr marL="0" indent="0">
              <a:spcBef>
                <a:spcPts val="0"/>
              </a:spcBef>
              <a:spcAft>
                <a:spcPts val="600"/>
              </a:spcAft>
              <a:buNone/>
            </a:pPr>
            <a:r>
              <a:rPr lang="en-GB" sz="1200" dirty="0">
                <a:latin typeface="Geneva" panose="020B0503030404040204" pitchFamily="34" charset="0"/>
                <a:ea typeface="Geneva" panose="020B0503030404040204" pitchFamily="34" charset="0"/>
              </a:rPr>
              <a:t>Ken Smith</a:t>
            </a:r>
          </a:p>
          <a:p>
            <a:pPr marL="0" indent="0">
              <a:lnSpc>
                <a:spcPct val="100000"/>
              </a:lnSpc>
              <a:spcBef>
                <a:spcPts val="0"/>
              </a:spcBef>
              <a:spcAft>
                <a:spcPts val="600"/>
              </a:spcAft>
              <a:buNone/>
            </a:pPr>
            <a:r>
              <a:rPr lang="en-GB" sz="1200" dirty="0">
                <a:latin typeface="Geneva" panose="020B0503030404040204" pitchFamily="34" charset="0"/>
                <a:ea typeface="Geneva" panose="020B0503030404040204" pitchFamily="34" charset="0"/>
              </a:rPr>
              <a:t>Hana </a:t>
            </a:r>
            <a:r>
              <a:rPr lang="en-GB" sz="1200" dirty="0" err="1">
                <a:latin typeface="Geneva" panose="020B0503030404040204" pitchFamily="34" charset="0"/>
                <a:ea typeface="Geneva" panose="020B0503030404040204" pitchFamily="34" charset="0"/>
              </a:rPr>
              <a:t>Lango</a:t>
            </a:r>
            <a:r>
              <a:rPr lang="en-GB" sz="1200" dirty="0">
                <a:latin typeface="Geneva" panose="020B0503030404040204" pitchFamily="34" charset="0"/>
                <a:ea typeface="Geneva" panose="020B0503030404040204" pitchFamily="34" charset="0"/>
              </a:rPr>
              <a:t> Allen</a:t>
            </a:r>
          </a:p>
          <a:p>
            <a:pPr marL="0" indent="0">
              <a:lnSpc>
                <a:spcPct val="100000"/>
              </a:lnSpc>
              <a:spcBef>
                <a:spcPts val="0"/>
              </a:spcBef>
              <a:spcAft>
                <a:spcPts val="600"/>
              </a:spcAft>
              <a:buNone/>
            </a:pPr>
            <a:r>
              <a:rPr lang="en-GB" sz="1200" dirty="0" err="1">
                <a:latin typeface="Geneva" panose="020B0503030404040204" pitchFamily="34" charset="0"/>
                <a:ea typeface="Geneva" panose="020B0503030404040204" pitchFamily="34" charset="0"/>
              </a:rPr>
              <a:t>Meltem</a:t>
            </a:r>
            <a:r>
              <a:rPr lang="en-GB" sz="1200" dirty="0">
                <a:latin typeface="Geneva" panose="020B0503030404040204" pitchFamily="34" charset="0"/>
                <a:ea typeface="Geneva" panose="020B0503030404040204" pitchFamily="34" charset="0"/>
              </a:rPr>
              <a:t> </a:t>
            </a:r>
            <a:r>
              <a:rPr lang="en-GB" sz="1200" dirty="0" err="1">
                <a:latin typeface="Geneva" panose="020B0503030404040204" pitchFamily="34" charset="0"/>
                <a:ea typeface="Geneva" panose="020B0503030404040204" pitchFamily="34" charset="0"/>
              </a:rPr>
              <a:t>Gurel</a:t>
            </a:r>
            <a:endParaRPr lang="en-GB" sz="1200" dirty="0">
              <a:latin typeface="Geneva" panose="020B0503030404040204" pitchFamily="34" charset="0"/>
              <a:ea typeface="Geneva" panose="020B0503030404040204" pitchFamily="34" charset="0"/>
            </a:endParaRPr>
          </a:p>
          <a:p>
            <a:pPr marL="0" indent="0">
              <a:lnSpc>
                <a:spcPct val="100000"/>
              </a:lnSpc>
              <a:spcBef>
                <a:spcPts val="0"/>
              </a:spcBef>
              <a:spcAft>
                <a:spcPts val="600"/>
              </a:spcAft>
              <a:buNone/>
            </a:pPr>
            <a:r>
              <a:rPr lang="en-GB" sz="1200" dirty="0">
                <a:latin typeface="Geneva" panose="020B0503030404040204" pitchFamily="34" charset="0"/>
                <a:ea typeface="Geneva" panose="020B0503030404040204" pitchFamily="34" charset="0"/>
              </a:rPr>
              <a:t>Daniel Greene</a:t>
            </a:r>
          </a:p>
          <a:p>
            <a:pPr marL="0" indent="0">
              <a:lnSpc>
                <a:spcPct val="100000"/>
              </a:lnSpc>
              <a:spcBef>
                <a:spcPts val="0"/>
              </a:spcBef>
              <a:spcAft>
                <a:spcPts val="600"/>
              </a:spcAft>
              <a:buNone/>
            </a:pPr>
            <a:r>
              <a:rPr lang="en-GB" sz="1200" dirty="0">
                <a:latin typeface="Geneva" panose="020B0503030404040204" pitchFamily="34" charset="0"/>
                <a:ea typeface="Geneva" panose="020B0503030404040204" pitchFamily="34" charset="0"/>
              </a:rPr>
              <a:t>Will Rae</a:t>
            </a:r>
          </a:p>
          <a:p>
            <a:pPr marL="0" indent="0">
              <a:lnSpc>
                <a:spcPct val="100000"/>
              </a:lnSpc>
              <a:spcBef>
                <a:spcPts val="0"/>
              </a:spcBef>
              <a:spcAft>
                <a:spcPts val="600"/>
              </a:spcAft>
              <a:buNone/>
            </a:pPr>
            <a:r>
              <a:rPr lang="en-GB" sz="1200" dirty="0" err="1">
                <a:latin typeface="Geneva" panose="020B0503030404040204" pitchFamily="34" charset="0"/>
                <a:ea typeface="Geneva" panose="020B0503030404040204" pitchFamily="34" charset="0"/>
              </a:rPr>
              <a:t>Katarzyna</a:t>
            </a:r>
            <a:r>
              <a:rPr lang="en-GB" sz="1200" dirty="0">
                <a:latin typeface="Geneva" panose="020B0503030404040204" pitchFamily="34" charset="0"/>
                <a:ea typeface="Geneva" panose="020B0503030404040204" pitchFamily="34" charset="0"/>
              </a:rPr>
              <a:t> </a:t>
            </a:r>
            <a:r>
              <a:rPr lang="en-GB" sz="1200" dirty="0" err="1">
                <a:latin typeface="Geneva" panose="020B0503030404040204" pitchFamily="34" charset="0"/>
                <a:ea typeface="Geneva" panose="020B0503030404040204" pitchFamily="34" charset="0"/>
              </a:rPr>
              <a:t>Kania</a:t>
            </a:r>
            <a:endParaRPr lang="en-GB" sz="1200" dirty="0">
              <a:latin typeface="Geneva" panose="020B0503030404040204" pitchFamily="34" charset="0"/>
              <a:ea typeface="Geneva" panose="020B0503030404040204" pitchFamily="34" charset="0"/>
            </a:endParaRPr>
          </a:p>
          <a:p>
            <a:pPr marL="0" indent="0">
              <a:lnSpc>
                <a:spcPct val="100000"/>
              </a:lnSpc>
              <a:spcBef>
                <a:spcPts val="0"/>
              </a:spcBef>
              <a:spcAft>
                <a:spcPts val="600"/>
              </a:spcAft>
              <a:buNone/>
            </a:pPr>
            <a:r>
              <a:rPr lang="en-GB" sz="1200" dirty="0">
                <a:latin typeface="Geneva" panose="020B0503030404040204" pitchFamily="34" charset="0"/>
                <a:ea typeface="Geneva" panose="020B0503030404040204" pitchFamily="34" charset="0"/>
              </a:rPr>
              <a:t>Emily Staples</a:t>
            </a:r>
          </a:p>
          <a:p>
            <a:pPr marL="0" indent="0">
              <a:lnSpc>
                <a:spcPct val="100000"/>
              </a:lnSpc>
              <a:spcBef>
                <a:spcPts val="0"/>
              </a:spcBef>
              <a:spcAft>
                <a:spcPts val="600"/>
              </a:spcAft>
              <a:buNone/>
            </a:pPr>
            <a:r>
              <a:rPr lang="en-GB" sz="1200" dirty="0">
                <a:latin typeface="Geneva" panose="020B0503030404040204" pitchFamily="34" charset="0"/>
                <a:ea typeface="Geneva" panose="020B0503030404040204" pitchFamily="34" charset="0"/>
              </a:rPr>
              <a:t>Annika </a:t>
            </a:r>
            <a:r>
              <a:rPr lang="en-GB" sz="1200" dirty="0" err="1">
                <a:latin typeface="Geneva" panose="020B0503030404040204" pitchFamily="34" charset="0"/>
                <a:ea typeface="Geneva" panose="020B0503030404040204" pitchFamily="34" charset="0"/>
              </a:rPr>
              <a:t>Pecchia-Bekkum</a:t>
            </a:r>
            <a:endParaRPr lang="en-GB" sz="1200" dirty="0">
              <a:latin typeface="Geneva" panose="020B0503030404040204" pitchFamily="34" charset="0"/>
              <a:ea typeface="Geneva" panose="020B0503030404040204" pitchFamily="34" charset="0"/>
            </a:endParaRPr>
          </a:p>
          <a:p>
            <a:pPr marL="0" indent="0">
              <a:lnSpc>
                <a:spcPct val="100000"/>
              </a:lnSpc>
              <a:spcBef>
                <a:spcPts val="0"/>
              </a:spcBef>
              <a:spcAft>
                <a:spcPts val="600"/>
              </a:spcAft>
              <a:buNone/>
            </a:pPr>
            <a:r>
              <a:rPr lang="en-GB" sz="1200" dirty="0">
                <a:latin typeface="Geneva" panose="020B0503030404040204" pitchFamily="34" charset="0"/>
                <a:ea typeface="Geneva" panose="020B0503030404040204" pitchFamily="34" charset="0"/>
              </a:rPr>
              <a:t>William Worrall</a:t>
            </a:r>
          </a:p>
          <a:p>
            <a:pPr marL="0" indent="0">
              <a:lnSpc>
                <a:spcPct val="100000"/>
              </a:lnSpc>
              <a:spcBef>
                <a:spcPts val="0"/>
              </a:spcBef>
              <a:spcAft>
                <a:spcPts val="600"/>
              </a:spcAft>
              <a:buNone/>
            </a:pPr>
            <a:r>
              <a:rPr lang="en-GB" sz="1200" dirty="0">
                <a:latin typeface="Geneva" panose="020B0503030404040204" pitchFamily="34" charset="0"/>
                <a:ea typeface="Geneva" panose="020B0503030404040204" pitchFamily="34" charset="0"/>
              </a:rPr>
              <a:t>Jonathan Stephens</a:t>
            </a:r>
          </a:p>
          <a:p>
            <a:pPr marL="0" indent="0">
              <a:lnSpc>
                <a:spcPct val="100000"/>
              </a:lnSpc>
              <a:spcBef>
                <a:spcPts val="0"/>
              </a:spcBef>
              <a:spcAft>
                <a:spcPts val="600"/>
              </a:spcAft>
              <a:buNone/>
            </a:pPr>
            <a:r>
              <a:rPr lang="en-GB" sz="1200" dirty="0">
                <a:latin typeface="Geneva" panose="020B0503030404040204" pitchFamily="34" charset="0"/>
                <a:ea typeface="Geneva" panose="020B0503030404040204" pitchFamily="34" charset="0"/>
              </a:rPr>
              <a:t>Matthew Brown</a:t>
            </a:r>
          </a:p>
          <a:p>
            <a:pPr marL="0" indent="0">
              <a:lnSpc>
                <a:spcPct val="100000"/>
              </a:lnSpc>
              <a:spcBef>
                <a:spcPts val="0"/>
              </a:spcBef>
              <a:spcAft>
                <a:spcPts val="600"/>
              </a:spcAft>
              <a:buNone/>
            </a:pPr>
            <a:r>
              <a:rPr lang="en-GB" sz="1200" dirty="0" err="1">
                <a:latin typeface="Geneva" panose="020B0503030404040204" pitchFamily="34" charset="0"/>
                <a:ea typeface="Geneva" panose="020B0503030404040204" pitchFamily="34" charset="0"/>
              </a:rPr>
              <a:t>Salih</a:t>
            </a:r>
            <a:r>
              <a:rPr lang="en-GB" sz="1200" dirty="0">
                <a:latin typeface="Geneva" panose="020B0503030404040204" pitchFamily="34" charset="0"/>
                <a:ea typeface="Geneva" panose="020B0503030404040204" pitchFamily="34" charset="0"/>
              </a:rPr>
              <a:t> Tuna</a:t>
            </a:r>
          </a:p>
          <a:p>
            <a:pPr marL="0" indent="0">
              <a:lnSpc>
                <a:spcPct val="100000"/>
              </a:lnSpc>
              <a:spcBef>
                <a:spcPts val="0"/>
              </a:spcBef>
              <a:spcAft>
                <a:spcPts val="600"/>
              </a:spcAft>
              <a:buNone/>
            </a:pPr>
            <a:r>
              <a:rPr lang="en-GB" sz="1200" dirty="0">
                <a:latin typeface="Geneva" panose="020B0503030404040204" pitchFamily="34" charset="0"/>
                <a:ea typeface="Geneva" panose="020B0503030404040204" pitchFamily="34" charset="0"/>
              </a:rPr>
              <a:t>Ernest Turro</a:t>
            </a:r>
          </a:p>
          <a:p>
            <a:pPr marL="0" indent="0">
              <a:lnSpc>
                <a:spcPct val="100000"/>
              </a:lnSpc>
              <a:spcBef>
                <a:spcPts val="0"/>
              </a:spcBef>
              <a:spcAft>
                <a:spcPts val="600"/>
              </a:spcAft>
              <a:buNone/>
            </a:pPr>
            <a:r>
              <a:rPr lang="en-GB" sz="1200" dirty="0">
                <a:latin typeface="Geneva" panose="020B0503030404040204" pitchFamily="34" charset="0"/>
                <a:ea typeface="Geneva" panose="020B0503030404040204" pitchFamily="34" charset="0"/>
              </a:rPr>
              <a:t>Simon </a:t>
            </a:r>
            <a:r>
              <a:rPr lang="en-GB" sz="1200" dirty="0" err="1">
                <a:latin typeface="Geneva" panose="020B0503030404040204" pitchFamily="34" charset="0"/>
                <a:ea typeface="Geneva" panose="020B0503030404040204" pitchFamily="34" charset="0"/>
              </a:rPr>
              <a:t>Tavaré</a:t>
            </a:r>
            <a:endParaRPr lang="en-GB" sz="1200" dirty="0">
              <a:latin typeface="Geneva" panose="020B0503030404040204" pitchFamily="34" charset="0"/>
              <a:ea typeface="Geneva" panose="020B0503030404040204" pitchFamily="34" charset="0"/>
            </a:endParaRPr>
          </a:p>
          <a:p>
            <a:pPr marL="0" indent="0">
              <a:lnSpc>
                <a:spcPct val="100000"/>
              </a:lnSpc>
              <a:spcBef>
                <a:spcPts val="0"/>
              </a:spcBef>
              <a:spcAft>
                <a:spcPts val="600"/>
              </a:spcAft>
              <a:buNone/>
            </a:pPr>
            <a:r>
              <a:rPr lang="en-GB" sz="1200" dirty="0">
                <a:latin typeface="Geneva" panose="020B0503030404040204" pitchFamily="34" charset="0"/>
                <a:ea typeface="Geneva" panose="020B0503030404040204" pitchFamily="34" charset="0"/>
              </a:rPr>
              <a:t>Duncan Jodrell</a:t>
            </a:r>
          </a:p>
          <a:p>
            <a:pPr marL="0" indent="0">
              <a:lnSpc>
                <a:spcPct val="100000"/>
              </a:lnSpc>
              <a:spcBef>
                <a:spcPts val="0"/>
              </a:spcBef>
              <a:spcAft>
                <a:spcPts val="600"/>
              </a:spcAft>
              <a:buNone/>
            </a:pPr>
            <a:endParaRPr lang="en-GB" sz="1200" dirty="0">
              <a:latin typeface="Geneva" panose="020B0503030404040204" pitchFamily="34" charset="0"/>
              <a:ea typeface="Geneva" panose="020B0503030404040204" pitchFamily="34" charset="0"/>
            </a:endParaRPr>
          </a:p>
          <a:p>
            <a:pPr marL="0" indent="0">
              <a:lnSpc>
                <a:spcPct val="100000"/>
              </a:lnSpc>
              <a:spcBef>
                <a:spcPts val="0"/>
              </a:spcBef>
              <a:spcAft>
                <a:spcPts val="600"/>
              </a:spcAft>
              <a:buNone/>
            </a:pPr>
            <a:r>
              <a:rPr lang="en-GB" sz="1200" b="1" dirty="0">
                <a:latin typeface="Geneva" panose="020B0503030404040204" pitchFamily="34" charset="0"/>
                <a:ea typeface="Geneva" panose="020B0503030404040204" pitchFamily="34" charset="0"/>
              </a:rPr>
              <a:t>NIHR </a:t>
            </a:r>
            <a:r>
              <a:rPr lang="en-GB" sz="1200" b="1" dirty="0" err="1">
                <a:latin typeface="Geneva" panose="020B0503030404040204" pitchFamily="34" charset="0"/>
                <a:ea typeface="Geneva" panose="020B0503030404040204" pitchFamily="34" charset="0"/>
              </a:rPr>
              <a:t>BioResource</a:t>
            </a:r>
            <a:endParaRPr lang="en-GB" sz="1200" b="1" dirty="0">
              <a:latin typeface="Geneva" panose="020B0503030404040204" pitchFamily="34" charset="0"/>
              <a:ea typeface="Geneva" panose="020B0503030404040204" pitchFamily="34" charset="0"/>
            </a:endParaRPr>
          </a:p>
          <a:p>
            <a:pPr marL="0" indent="0">
              <a:spcBef>
                <a:spcPts val="0"/>
              </a:spcBef>
              <a:spcAft>
                <a:spcPts val="600"/>
              </a:spcAft>
              <a:buNone/>
            </a:pPr>
            <a:endParaRPr lang="en-GB" sz="1200" u="sng" dirty="0">
              <a:latin typeface="Geneva" panose="020B0503030404040204" pitchFamily="34" charset="0"/>
              <a:ea typeface="Geneva" panose="020B0503030404040204" pitchFamily="34" charset="0"/>
            </a:endParaRPr>
          </a:p>
          <a:p>
            <a:pPr marL="0" indent="0">
              <a:spcBef>
                <a:spcPts val="0"/>
              </a:spcBef>
              <a:spcAft>
                <a:spcPts val="600"/>
              </a:spcAft>
              <a:buNone/>
            </a:pPr>
            <a:r>
              <a:rPr lang="en-GB" sz="1200" b="1" dirty="0">
                <a:latin typeface="Geneva" panose="020B0503030404040204" pitchFamily="34" charset="0"/>
                <a:ea typeface="Geneva" panose="020B0503030404040204" pitchFamily="34" charset="0"/>
              </a:rPr>
              <a:t>Sheffield Teaching Hospitals NHS Trust</a:t>
            </a:r>
          </a:p>
          <a:p>
            <a:pPr marL="0" indent="0">
              <a:spcBef>
                <a:spcPts val="0"/>
              </a:spcBef>
              <a:spcAft>
                <a:spcPts val="600"/>
              </a:spcAft>
              <a:buNone/>
            </a:pPr>
            <a:r>
              <a:rPr lang="en-GB" sz="1200" dirty="0">
                <a:latin typeface="Geneva" panose="020B0503030404040204" pitchFamily="34" charset="0"/>
                <a:ea typeface="Geneva" panose="020B0503030404040204" pitchFamily="34" charset="0"/>
              </a:rPr>
              <a:t>William </a:t>
            </a:r>
            <a:r>
              <a:rPr lang="en-GB" sz="1200" dirty="0" err="1">
                <a:latin typeface="Geneva" panose="020B0503030404040204" pitchFamily="34" charset="0"/>
                <a:ea typeface="Geneva" panose="020B0503030404040204" pitchFamily="34" charset="0"/>
              </a:rPr>
              <a:t>Egner</a:t>
            </a:r>
            <a:endParaRPr lang="en-GB" sz="1200" dirty="0">
              <a:latin typeface="Geneva" panose="020B0503030404040204" pitchFamily="34" charset="0"/>
              <a:ea typeface="Geneva" panose="020B0503030404040204" pitchFamily="34" charset="0"/>
            </a:endParaRPr>
          </a:p>
          <a:p>
            <a:pPr marL="0" indent="0">
              <a:spcBef>
                <a:spcPts val="0"/>
              </a:spcBef>
              <a:spcAft>
                <a:spcPts val="600"/>
              </a:spcAft>
              <a:buNone/>
            </a:pPr>
            <a:r>
              <a:rPr lang="en-GB" sz="1200" dirty="0">
                <a:latin typeface="Geneva" panose="020B0503030404040204" pitchFamily="34" charset="0"/>
                <a:ea typeface="Geneva" panose="020B0503030404040204" pitchFamily="34" charset="0"/>
              </a:rPr>
              <a:t>Ruth </a:t>
            </a:r>
            <a:r>
              <a:rPr lang="en-GB" sz="1200" dirty="0" err="1">
                <a:latin typeface="Geneva" panose="020B0503030404040204" pitchFamily="34" charset="0"/>
                <a:ea typeface="Geneva" panose="020B0503030404040204" pitchFamily="34" charset="0"/>
              </a:rPr>
              <a:t>Sabroe</a:t>
            </a:r>
            <a:endParaRPr lang="en-GB" sz="1200" dirty="0">
              <a:latin typeface="Geneva" panose="020B0503030404040204" pitchFamily="34" charset="0"/>
              <a:ea typeface="Geneva" panose="020B0503030404040204" pitchFamily="34" charset="0"/>
            </a:endParaRPr>
          </a:p>
          <a:p>
            <a:pPr marL="0" indent="0">
              <a:spcBef>
                <a:spcPts val="0"/>
              </a:spcBef>
              <a:spcAft>
                <a:spcPts val="600"/>
              </a:spcAft>
              <a:buNone/>
            </a:pPr>
            <a:r>
              <a:rPr lang="en-GB" sz="1200" dirty="0">
                <a:latin typeface="Geneva" panose="020B0503030404040204" pitchFamily="34" charset="0"/>
                <a:ea typeface="Geneva" panose="020B0503030404040204" pitchFamily="34" charset="0"/>
              </a:rPr>
              <a:t>Melanie York</a:t>
            </a:r>
          </a:p>
          <a:p>
            <a:pPr marL="0" indent="0">
              <a:spcBef>
                <a:spcPts val="0"/>
              </a:spcBef>
              <a:spcAft>
                <a:spcPts val="600"/>
              </a:spcAft>
              <a:buNone/>
            </a:pPr>
            <a:r>
              <a:rPr lang="en-GB" sz="1200" dirty="0">
                <a:latin typeface="Geneva" panose="020B0503030404040204" pitchFamily="34" charset="0"/>
                <a:ea typeface="Geneva" panose="020B0503030404040204" pitchFamily="34" charset="0"/>
              </a:rPr>
              <a:t>Fiona </a:t>
            </a:r>
            <a:r>
              <a:rPr lang="en-GB" sz="1200" dirty="0" err="1">
                <a:latin typeface="Geneva" panose="020B0503030404040204" pitchFamily="34" charset="0"/>
                <a:ea typeface="Geneva" panose="020B0503030404040204" pitchFamily="34" charset="0"/>
              </a:rPr>
              <a:t>Shackley</a:t>
            </a:r>
            <a:endParaRPr lang="en-GB" sz="1200" dirty="0">
              <a:latin typeface="Geneva" panose="020B0503030404040204" pitchFamily="34" charset="0"/>
              <a:ea typeface="Geneva" panose="020B0503030404040204" pitchFamily="34" charset="0"/>
            </a:endParaRPr>
          </a:p>
          <a:p>
            <a:pPr marL="0" indent="0">
              <a:spcBef>
                <a:spcPts val="0"/>
              </a:spcBef>
              <a:spcAft>
                <a:spcPts val="600"/>
              </a:spcAft>
              <a:buNone/>
            </a:pPr>
            <a:r>
              <a:rPr lang="en-GB" sz="1200" dirty="0" err="1">
                <a:latin typeface="Geneva" panose="020B0503030404040204" pitchFamily="34" charset="0"/>
                <a:ea typeface="Geneva" panose="020B0503030404040204" pitchFamily="34" charset="0"/>
              </a:rPr>
              <a:t>Diarmuid</a:t>
            </a:r>
            <a:r>
              <a:rPr lang="en-GB" sz="1200" dirty="0">
                <a:latin typeface="Geneva" panose="020B0503030404040204" pitchFamily="34" charset="0"/>
                <a:ea typeface="Geneva" panose="020B0503030404040204" pitchFamily="34" charset="0"/>
              </a:rPr>
              <a:t> </a:t>
            </a:r>
            <a:r>
              <a:rPr lang="en-GB" sz="1200" dirty="0" err="1">
                <a:latin typeface="Geneva" panose="020B0503030404040204" pitchFamily="34" charset="0"/>
                <a:ea typeface="Geneva" panose="020B0503030404040204" pitchFamily="34" charset="0"/>
              </a:rPr>
              <a:t>Kerrin</a:t>
            </a:r>
            <a:endParaRPr lang="en-GB" sz="1200" dirty="0">
              <a:latin typeface="Geneva" panose="020B0503030404040204" pitchFamily="34" charset="0"/>
              <a:ea typeface="Geneva" panose="020B0503030404040204" pitchFamily="34" charset="0"/>
            </a:endParaRPr>
          </a:p>
          <a:p>
            <a:pPr marL="0" indent="0">
              <a:spcBef>
                <a:spcPts val="0"/>
              </a:spcBef>
              <a:spcAft>
                <a:spcPts val="600"/>
              </a:spcAft>
              <a:buNone/>
            </a:pPr>
            <a:r>
              <a:rPr lang="en-GB" sz="1200" dirty="0" err="1">
                <a:latin typeface="Geneva" panose="020B0503030404040204" pitchFamily="34" charset="0"/>
                <a:ea typeface="Geneva" panose="020B0503030404040204" pitchFamily="34" charset="0"/>
              </a:rPr>
              <a:t>Ravishanker</a:t>
            </a:r>
            <a:r>
              <a:rPr lang="en-GB" sz="1200" dirty="0">
                <a:latin typeface="Geneva" panose="020B0503030404040204" pitchFamily="34" charset="0"/>
                <a:ea typeface="Geneva" panose="020B0503030404040204" pitchFamily="34" charset="0"/>
              </a:rPr>
              <a:t> </a:t>
            </a:r>
            <a:r>
              <a:rPr lang="en-GB" sz="1200" dirty="0" err="1">
                <a:latin typeface="Geneva" panose="020B0503030404040204" pitchFamily="34" charset="0"/>
                <a:ea typeface="Geneva" panose="020B0503030404040204" pitchFamily="34" charset="0"/>
              </a:rPr>
              <a:t>Sargur</a:t>
            </a:r>
            <a:endParaRPr lang="en-GB" sz="1200" dirty="0">
              <a:latin typeface="Geneva" panose="020B0503030404040204" pitchFamily="34" charset="0"/>
              <a:ea typeface="Geneva" panose="020B0503030404040204" pitchFamily="34" charset="0"/>
            </a:endParaRPr>
          </a:p>
          <a:p>
            <a:pPr marL="0" indent="0">
              <a:spcBef>
                <a:spcPts val="0"/>
              </a:spcBef>
              <a:spcAft>
                <a:spcPts val="600"/>
              </a:spcAft>
              <a:buNone/>
            </a:pPr>
            <a:r>
              <a:rPr lang="en-GB" sz="1200" dirty="0">
                <a:latin typeface="Geneva" panose="020B0503030404040204" pitchFamily="34" charset="0"/>
                <a:ea typeface="Geneva" panose="020B0503030404040204" pitchFamily="34" charset="0"/>
              </a:rPr>
              <a:t>Alison </a:t>
            </a:r>
            <a:r>
              <a:rPr lang="en-GB" sz="1200" dirty="0" err="1">
                <a:latin typeface="Geneva" panose="020B0503030404040204" pitchFamily="34" charset="0"/>
                <a:ea typeface="Geneva" panose="020B0503030404040204" pitchFamily="34" charset="0"/>
              </a:rPr>
              <a:t>Condliffe</a:t>
            </a:r>
            <a:endParaRPr lang="en-GB" sz="1200" dirty="0">
              <a:latin typeface="Geneva" panose="020B0503030404040204" pitchFamily="34" charset="0"/>
              <a:ea typeface="Geneva" panose="020B0503030404040204" pitchFamily="34" charset="0"/>
            </a:endParaRPr>
          </a:p>
          <a:p>
            <a:pPr marL="0" indent="0">
              <a:spcBef>
                <a:spcPts val="0"/>
              </a:spcBef>
              <a:spcAft>
                <a:spcPts val="600"/>
              </a:spcAft>
              <a:buNone/>
            </a:pPr>
            <a:endParaRPr lang="en-GB" sz="1200" b="1" dirty="0">
              <a:latin typeface="Geneva" panose="020B0503030404040204" pitchFamily="34" charset="0"/>
              <a:ea typeface="Geneva" panose="020B0503030404040204" pitchFamily="34" charset="0"/>
            </a:endParaRPr>
          </a:p>
          <a:p>
            <a:pPr marL="0" indent="0">
              <a:spcBef>
                <a:spcPts val="0"/>
              </a:spcBef>
              <a:spcAft>
                <a:spcPts val="600"/>
              </a:spcAft>
              <a:buNone/>
            </a:pPr>
            <a:r>
              <a:rPr lang="en-GB" sz="1200" b="1" dirty="0">
                <a:latin typeface="Geneva" panose="020B0503030404040204" pitchFamily="34" charset="0"/>
                <a:ea typeface="Geneva" panose="020B0503030404040204" pitchFamily="34" charset="0"/>
              </a:rPr>
              <a:t>NIH NIAID, Bethesda</a:t>
            </a:r>
          </a:p>
          <a:p>
            <a:pPr marL="0" indent="0">
              <a:spcBef>
                <a:spcPts val="0"/>
              </a:spcBef>
              <a:spcAft>
                <a:spcPts val="600"/>
              </a:spcAft>
              <a:buNone/>
            </a:pPr>
            <a:r>
              <a:rPr lang="en-GB" sz="1200" dirty="0">
                <a:latin typeface="Geneva" panose="020B0503030404040204" pitchFamily="34" charset="0"/>
                <a:ea typeface="Geneva" panose="020B0503030404040204" pitchFamily="34" charset="0"/>
              </a:rPr>
              <a:t>Josh Milner</a:t>
            </a:r>
          </a:p>
          <a:p>
            <a:pPr marL="0" indent="0">
              <a:spcBef>
                <a:spcPts val="0"/>
              </a:spcBef>
              <a:spcAft>
                <a:spcPts val="600"/>
              </a:spcAft>
              <a:buNone/>
            </a:pPr>
            <a:r>
              <a:rPr lang="en-GB" sz="1200" dirty="0">
                <a:latin typeface="Geneva" panose="020B0503030404040204" pitchFamily="34" charset="0"/>
                <a:ea typeface="Geneva" panose="020B0503030404040204" pitchFamily="34" charset="0"/>
              </a:rPr>
              <a:t>Chi A Ma</a:t>
            </a:r>
          </a:p>
          <a:p>
            <a:pPr marL="0" indent="0">
              <a:spcBef>
                <a:spcPts val="0"/>
              </a:spcBef>
              <a:spcAft>
                <a:spcPts val="600"/>
              </a:spcAft>
              <a:buNone/>
            </a:pPr>
            <a:r>
              <a:rPr lang="en-GB" sz="1200" dirty="0">
                <a:latin typeface="Geneva" panose="020B0503030404040204" pitchFamily="34" charset="0"/>
                <a:ea typeface="Geneva" panose="020B0503030404040204" pitchFamily="34" charset="0"/>
              </a:rPr>
              <a:t>Yuan Zhang</a:t>
            </a:r>
          </a:p>
          <a:p>
            <a:pPr marL="0" indent="0">
              <a:spcBef>
                <a:spcPts val="0"/>
              </a:spcBef>
              <a:spcAft>
                <a:spcPts val="600"/>
              </a:spcAft>
              <a:buNone/>
            </a:pPr>
            <a:r>
              <a:rPr lang="en-GB" sz="1200" dirty="0" err="1">
                <a:latin typeface="Geneva" panose="020B0503030404040204" pitchFamily="34" charset="0"/>
                <a:ea typeface="Geneva" panose="020B0503030404040204" pitchFamily="34" charset="0"/>
              </a:rPr>
              <a:t>Guanping</a:t>
            </a:r>
            <a:r>
              <a:rPr lang="en-GB" sz="1200" dirty="0">
                <a:latin typeface="Geneva" panose="020B0503030404040204" pitchFamily="34" charset="0"/>
                <a:ea typeface="Geneva" panose="020B0503030404040204" pitchFamily="34" charset="0"/>
              </a:rPr>
              <a:t> Sun</a:t>
            </a:r>
          </a:p>
          <a:p>
            <a:pPr marL="0" indent="0">
              <a:spcBef>
                <a:spcPts val="0"/>
              </a:spcBef>
              <a:spcAft>
                <a:spcPts val="600"/>
              </a:spcAft>
              <a:buNone/>
            </a:pPr>
            <a:r>
              <a:rPr lang="en-GB" sz="1200" dirty="0">
                <a:latin typeface="Geneva" panose="020B0503030404040204" pitchFamily="34" charset="0"/>
                <a:ea typeface="Geneva" panose="020B0503030404040204" pitchFamily="34" charset="0"/>
              </a:rPr>
              <a:t>Sergio Rosenzweig</a:t>
            </a:r>
          </a:p>
          <a:p>
            <a:pPr marL="0" indent="0">
              <a:spcBef>
                <a:spcPts val="0"/>
              </a:spcBef>
              <a:spcAft>
                <a:spcPts val="600"/>
              </a:spcAft>
              <a:buNone/>
            </a:pPr>
            <a:r>
              <a:rPr lang="en-GB" sz="1200" dirty="0" err="1">
                <a:latin typeface="Geneva" panose="020B0503030404040204" pitchFamily="34" charset="0"/>
                <a:ea typeface="Geneva" panose="020B0503030404040204" pitchFamily="34" charset="0"/>
              </a:rPr>
              <a:t>Hye</a:t>
            </a:r>
            <a:r>
              <a:rPr lang="en-GB" sz="1200" dirty="0">
                <a:latin typeface="Geneva" panose="020B0503030404040204" pitchFamily="34" charset="0"/>
                <a:ea typeface="Geneva" panose="020B0503030404040204" pitchFamily="34" charset="0"/>
              </a:rPr>
              <a:t> Sun Kuehn</a:t>
            </a:r>
          </a:p>
          <a:p>
            <a:pPr marL="0" indent="0">
              <a:spcBef>
                <a:spcPts val="0"/>
              </a:spcBef>
              <a:spcAft>
                <a:spcPts val="600"/>
              </a:spcAft>
              <a:buNone/>
            </a:pPr>
            <a:endParaRPr lang="en-GB" sz="1200" b="1" dirty="0">
              <a:latin typeface="Geneva" panose="020B0503030404040204" pitchFamily="34" charset="0"/>
              <a:ea typeface="Geneva" panose="020B0503030404040204" pitchFamily="34" charset="0"/>
            </a:endParaRPr>
          </a:p>
          <a:p>
            <a:pPr marL="0" indent="0">
              <a:spcBef>
                <a:spcPts val="0"/>
              </a:spcBef>
              <a:spcAft>
                <a:spcPts val="600"/>
              </a:spcAft>
              <a:buNone/>
            </a:pPr>
            <a:endParaRPr lang="en-GB" sz="1200" b="1" dirty="0">
              <a:latin typeface="Geneva" panose="020B0503030404040204" pitchFamily="34" charset="0"/>
              <a:ea typeface="Geneva" panose="020B0503030404040204" pitchFamily="34" charset="0"/>
            </a:endParaRPr>
          </a:p>
          <a:p>
            <a:pPr marL="0" indent="0">
              <a:spcBef>
                <a:spcPts val="0"/>
              </a:spcBef>
              <a:spcAft>
                <a:spcPts val="600"/>
              </a:spcAft>
              <a:buNone/>
            </a:pPr>
            <a:r>
              <a:rPr lang="en-GB" sz="1200" b="1" dirty="0" err="1">
                <a:latin typeface="Geneva" panose="020B0503030404040204" pitchFamily="34" charset="0"/>
                <a:ea typeface="Geneva" panose="020B0503030404040204" pitchFamily="34" charset="0"/>
              </a:rPr>
              <a:t>CeMM</a:t>
            </a:r>
            <a:r>
              <a:rPr lang="en-GB" sz="1200" b="1" dirty="0">
                <a:latin typeface="Geneva" panose="020B0503030404040204" pitchFamily="34" charset="0"/>
                <a:ea typeface="Geneva" panose="020B0503030404040204" pitchFamily="34" charset="0"/>
              </a:rPr>
              <a:t>, Vienna</a:t>
            </a:r>
          </a:p>
          <a:p>
            <a:pPr marL="0" indent="0">
              <a:spcBef>
                <a:spcPts val="0"/>
              </a:spcBef>
              <a:spcAft>
                <a:spcPts val="600"/>
              </a:spcAft>
              <a:buNone/>
            </a:pPr>
            <a:r>
              <a:rPr lang="en-GB" sz="1200" dirty="0" err="1">
                <a:latin typeface="Geneva" panose="020B0503030404040204" pitchFamily="34" charset="0"/>
                <a:ea typeface="Geneva" panose="020B0503030404040204" pitchFamily="34" charset="0"/>
              </a:rPr>
              <a:t>Kaan</a:t>
            </a:r>
            <a:r>
              <a:rPr lang="en-GB" sz="1200" dirty="0">
                <a:latin typeface="Geneva" panose="020B0503030404040204" pitchFamily="34" charset="0"/>
                <a:ea typeface="Geneva" panose="020B0503030404040204" pitchFamily="34" charset="0"/>
              </a:rPr>
              <a:t> </a:t>
            </a:r>
            <a:r>
              <a:rPr lang="en-GB" sz="1200" dirty="0" err="1">
                <a:latin typeface="Geneva" panose="020B0503030404040204" pitchFamily="34" charset="0"/>
                <a:ea typeface="Geneva" panose="020B0503030404040204" pitchFamily="34" charset="0"/>
              </a:rPr>
              <a:t>Boztug</a:t>
            </a:r>
            <a:endParaRPr lang="en-GB" sz="1200" dirty="0">
              <a:latin typeface="Geneva" panose="020B0503030404040204" pitchFamily="34" charset="0"/>
              <a:ea typeface="Geneva" panose="020B0503030404040204" pitchFamily="34" charset="0"/>
            </a:endParaRPr>
          </a:p>
          <a:p>
            <a:pPr marL="0" indent="0">
              <a:spcBef>
                <a:spcPts val="0"/>
              </a:spcBef>
              <a:spcAft>
                <a:spcPts val="600"/>
              </a:spcAft>
              <a:buNone/>
            </a:pPr>
            <a:r>
              <a:rPr lang="en-GB" sz="1200" dirty="0" err="1">
                <a:latin typeface="Geneva" panose="020B0503030404040204" pitchFamily="34" charset="0"/>
                <a:ea typeface="Geneva" panose="020B0503030404040204" pitchFamily="34" charset="0"/>
              </a:rPr>
              <a:t>Sevgi</a:t>
            </a:r>
            <a:r>
              <a:rPr lang="en-GB" sz="1200" dirty="0">
                <a:latin typeface="Geneva" panose="020B0503030404040204" pitchFamily="34" charset="0"/>
                <a:ea typeface="Geneva" panose="020B0503030404040204" pitchFamily="34" charset="0"/>
              </a:rPr>
              <a:t> </a:t>
            </a:r>
            <a:r>
              <a:rPr lang="en-GB" sz="1200" dirty="0" err="1">
                <a:latin typeface="Geneva" panose="020B0503030404040204" pitchFamily="34" charset="0"/>
                <a:ea typeface="Geneva" panose="020B0503030404040204" pitchFamily="34" charset="0"/>
              </a:rPr>
              <a:t>Kostel</a:t>
            </a:r>
            <a:r>
              <a:rPr lang="en-GB" sz="1200" dirty="0">
                <a:latin typeface="Geneva" panose="020B0503030404040204" pitchFamily="34" charset="0"/>
                <a:ea typeface="Geneva" panose="020B0503030404040204" pitchFamily="34" charset="0"/>
              </a:rPr>
              <a:t> Bal</a:t>
            </a:r>
          </a:p>
          <a:p>
            <a:pPr marL="0" indent="0">
              <a:spcBef>
                <a:spcPts val="0"/>
              </a:spcBef>
              <a:spcAft>
                <a:spcPts val="600"/>
              </a:spcAft>
              <a:buNone/>
            </a:pPr>
            <a:r>
              <a:rPr lang="en-GB" sz="1200" dirty="0" err="1">
                <a:latin typeface="Geneva" panose="020B0503030404040204" pitchFamily="34" charset="0"/>
                <a:ea typeface="Geneva" panose="020B0503030404040204" pitchFamily="34" charset="0"/>
              </a:rPr>
              <a:t>Tala</a:t>
            </a:r>
            <a:r>
              <a:rPr lang="en-GB" sz="1200" dirty="0">
                <a:latin typeface="Geneva" panose="020B0503030404040204" pitchFamily="34" charset="0"/>
                <a:ea typeface="Geneva" panose="020B0503030404040204" pitchFamily="34" charset="0"/>
              </a:rPr>
              <a:t> </a:t>
            </a:r>
            <a:r>
              <a:rPr lang="en-GB" sz="1200" dirty="0" err="1">
                <a:latin typeface="Geneva" panose="020B0503030404040204" pitchFamily="34" charset="0"/>
                <a:ea typeface="Geneva" panose="020B0503030404040204" pitchFamily="34" charset="0"/>
              </a:rPr>
              <a:t>Shahin</a:t>
            </a:r>
            <a:endParaRPr lang="en-GB" sz="1200" dirty="0">
              <a:latin typeface="Geneva" panose="020B0503030404040204" pitchFamily="34" charset="0"/>
              <a:ea typeface="Geneva" panose="020B0503030404040204" pitchFamily="34" charset="0"/>
            </a:endParaRPr>
          </a:p>
          <a:p>
            <a:pPr marL="0" indent="0">
              <a:spcBef>
                <a:spcPts val="0"/>
              </a:spcBef>
              <a:spcAft>
                <a:spcPts val="600"/>
              </a:spcAft>
              <a:buNone/>
            </a:pPr>
            <a:r>
              <a:rPr lang="en-GB" sz="1200" dirty="0">
                <a:latin typeface="Geneva" panose="020B0503030404040204" pitchFamily="34" charset="0"/>
                <a:ea typeface="Geneva" panose="020B0503030404040204" pitchFamily="34" charset="0"/>
              </a:rPr>
              <a:t>Rico Chandra </a:t>
            </a:r>
            <a:r>
              <a:rPr lang="en-GB" sz="1200" dirty="0" err="1">
                <a:latin typeface="Geneva" panose="020B0503030404040204" pitchFamily="34" charset="0"/>
                <a:ea typeface="Geneva" panose="020B0503030404040204" pitchFamily="34" charset="0"/>
              </a:rPr>
              <a:t>Ardy</a:t>
            </a:r>
            <a:endParaRPr lang="en-GB" sz="1200" dirty="0">
              <a:latin typeface="Geneva" panose="020B0503030404040204" pitchFamily="34" charset="0"/>
              <a:ea typeface="Geneva" panose="020B0503030404040204" pitchFamily="34" charset="0"/>
            </a:endParaRPr>
          </a:p>
          <a:p>
            <a:pPr marL="0" indent="0">
              <a:spcBef>
                <a:spcPts val="0"/>
              </a:spcBef>
              <a:spcAft>
                <a:spcPts val="600"/>
              </a:spcAft>
              <a:buNone/>
            </a:pPr>
            <a:r>
              <a:rPr lang="en-GB" sz="1200" dirty="0">
                <a:latin typeface="Geneva" panose="020B0503030404040204" pitchFamily="34" charset="0"/>
                <a:ea typeface="Geneva" panose="020B0503030404040204" pitchFamily="34" charset="0"/>
              </a:rPr>
              <a:t>Marini </a:t>
            </a:r>
            <a:r>
              <a:rPr lang="en-GB" sz="1200" dirty="0" err="1">
                <a:latin typeface="Geneva" panose="020B0503030404040204" pitchFamily="34" charset="0"/>
                <a:ea typeface="Geneva" panose="020B0503030404040204" pitchFamily="34" charset="0"/>
              </a:rPr>
              <a:t>Thian</a:t>
            </a:r>
            <a:endParaRPr lang="en-GB" sz="1200" dirty="0">
              <a:latin typeface="Geneva" panose="020B0503030404040204" pitchFamily="34" charset="0"/>
              <a:ea typeface="Geneva" panose="020B0503030404040204" pitchFamily="34" charset="0"/>
            </a:endParaRPr>
          </a:p>
        </p:txBody>
      </p:sp>
      <p:pic>
        <p:nvPicPr>
          <p:cNvPr id="5" name="Picture 4">
            <a:extLst>
              <a:ext uri="{FF2B5EF4-FFF2-40B4-BE49-F238E27FC236}">
                <a16:creationId xmlns:a16="http://schemas.microsoft.com/office/drawing/2014/main" id="{A8BD3224-1663-3141-BE32-3167089A14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0229" y="62751"/>
            <a:ext cx="2311400" cy="1409700"/>
          </a:xfrm>
          <a:prstGeom prst="rect">
            <a:avLst/>
          </a:prstGeom>
        </p:spPr>
      </p:pic>
      <p:pic>
        <p:nvPicPr>
          <p:cNvPr id="6" name="Picture 5">
            <a:extLst>
              <a:ext uri="{FF2B5EF4-FFF2-40B4-BE49-F238E27FC236}">
                <a16:creationId xmlns:a16="http://schemas.microsoft.com/office/drawing/2014/main" id="{C79DBB55-7F35-974B-BC88-0EEC42FEAD00}"/>
              </a:ext>
            </a:extLst>
          </p:cNvPr>
          <p:cNvPicPr>
            <a:picLocks noChangeAspect="1"/>
          </p:cNvPicPr>
          <p:nvPr/>
        </p:nvPicPr>
        <p:blipFill>
          <a:blip r:embed="rId4"/>
          <a:stretch>
            <a:fillRect/>
          </a:stretch>
        </p:blipFill>
        <p:spPr>
          <a:xfrm>
            <a:off x="9530229" y="1244326"/>
            <a:ext cx="2311400" cy="899572"/>
          </a:xfrm>
          <a:prstGeom prst="rect">
            <a:avLst/>
          </a:prstGeom>
        </p:spPr>
      </p:pic>
      <p:pic>
        <p:nvPicPr>
          <p:cNvPr id="7" name="Picture 6">
            <a:extLst>
              <a:ext uri="{FF2B5EF4-FFF2-40B4-BE49-F238E27FC236}">
                <a16:creationId xmlns:a16="http://schemas.microsoft.com/office/drawing/2014/main" id="{4CAE8A1E-FD8F-E443-8B5A-1D0F8449BD3A}"/>
              </a:ext>
            </a:extLst>
          </p:cNvPr>
          <p:cNvPicPr>
            <a:picLocks noChangeAspect="1"/>
          </p:cNvPicPr>
          <p:nvPr/>
        </p:nvPicPr>
        <p:blipFill>
          <a:blip r:embed="rId5"/>
          <a:stretch>
            <a:fillRect/>
          </a:stretch>
        </p:blipFill>
        <p:spPr>
          <a:xfrm>
            <a:off x="9568329" y="2438126"/>
            <a:ext cx="2235200" cy="431800"/>
          </a:xfrm>
          <a:prstGeom prst="rect">
            <a:avLst/>
          </a:prstGeom>
        </p:spPr>
      </p:pic>
      <p:pic>
        <p:nvPicPr>
          <p:cNvPr id="8" name="Picture 7" descr="logo-col">
            <a:extLst>
              <a:ext uri="{FF2B5EF4-FFF2-40B4-BE49-F238E27FC236}">
                <a16:creationId xmlns:a16="http://schemas.microsoft.com/office/drawing/2014/main" id="{35345578-904F-604C-9913-62C1BA2E551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30229" y="2982094"/>
            <a:ext cx="2311400" cy="686758"/>
          </a:xfrm>
          <a:prstGeom prst="rect">
            <a:avLst/>
          </a:prstGeom>
          <a:noFill/>
          <a:ln w="149225">
            <a:solidFill>
              <a:schemeClr val="bg1"/>
            </a:solidFill>
            <a:miter lim="800000"/>
          </a:ln>
        </p:spPr>
      </p:pic>
      <p:pic>
        <p:nvPicPr>
          <p:cNvPr id="9" name="Picture 8">
            <a:extLst>
              <a:ext uri="{FF2B5EF4-FFF2-40B4-BE49-F238E27FC236}">
                <a16:creationId xmlns:a16="http://schemas.microsoft.com/office/drawing/2014/main" id="{C558384A-B99F-DC46-830C-96F04450023D}"/>
              </a:ext>
            </a:extLst>
          </p:cNvPr>
          <p:cNvPicPr>
            <a:picLocks noChangeAspect="1"/>
          </p:cNvPicPr>
          <p:nvPr/>
        </p:nvPicPr>
        <p:blipFill>
          <a:blip r:embed="rId7" cstate="print">
            <a:duotone>
              <a:prstClr val="black"/>
              <a:schemeClr val="accent3">
                <a:tint val="45000"/>
                <a:satMod val="400000"/>
              </a:schemeClr>
            </a:duotone>
            <a:extLst>
              <a:ext uri="{BEBA8EAE-BF5A-486C-A8C5-ECC9F3942E4B}">
                <a14:imgProps xmlns:a14="http://schemas.microsoft.com/office/drawing/2010/main">
                  <a14:imgLayer r:embed="rId8">
                    <a14:imgEffect>
                      <a14:colorTemperature colorTemp="115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9629754" y="3946950"/>
            <a:ext cx="2211875" cy="800960"/>
          </a:xfrm>
          <a:prstGeom prst="rect">
            <a:avLst/>
          </a:prstGeom>
        </p:spPr>
      </p:pic>
      <p:pic>
        <p:nvPicPr>
          <p:cNvPr id="11" name="Picture 10">
            <a:extLst>
              <a:ext uri="{FF2B5EF4-FFF2-40B4-BE49-F238E27FC236}">
                <a16:creationId xmlns:a16="http://schemas.microsoft.com/office/drawing/2014/main" id="{D3FE9611-D9D4-4541-9A75-926179F30142}"/>
              </a:ext>
            </a:extLst>
          </p:cNvPr>
          <p:cNvPicPr>
            <a:picLocks noChangeAspect="1"/>
          </p:cNvPicPr>
          <p:nvPr/>
        </p:nvPicPr>
        <p:blipFill>
          <a:blip r:embed="rId9"/>
          <a:stretch>
            <a:fillRect/>
          </a:stretch>
        </p:blipFill>
        <p:spPr>
          <a:xfrm>
            <a:off x="9568329" y="5083834"/>
            <a:ext cx="2273300" cy="559304"/>
          </a:xfrm>
          <a:prstGeom prst="rect">
            <a:avLst/>
          </a:prstGeom>
        </p:spPr>
      </p:pic>
    </p:spTree>
    <p:extLst>
      <p:ext uri="{BB962C8B-B14F-4D97-AF65-F5344CB8AC3E}">
        <p14:creationId xmlns:p14="http://schemas.microsoft.com/office/powerpoint/2010/main" val="16140520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B0998B1-B6E8-6E43-8F7B-F2FE6BE0D375}"/>
              </a:ext>
            </a:extLst>
          </p:cNvPr>
          <p:cNvSpPr txBox="1">
            <a:spLocks/>
          </p:cNvSpPr>
          <p:nvPr/>
        </p:nvSpPr>
        <p:spPr>
          <a:xfrm>
            <a:off x="0" y="536712"/>
            <a:ext cx="3962400" cy="6321287"/>
          </a:xfrm>
          <a:prstGeom prst="rect">
            <a:avLst/>
          </a:prstGeom>
        </p:spPr>
        <p:txBody>
          <a:bodyPr vert="horz" lIns="91440" tIns="45720" rIns="91440" bIns="45720"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600" b="1" dirty="0"/>
              <a:t>University of Cambridge</a:t>
            </a:r>
          </a:p>
          <a:p>
            <a:pPr algn="l"/>
            <a:r>
              <a:rPr lang="en-US" sz="3100" dirty="0"/>
              <a:t>Luke Meredith</a:t>
            </a:r>
          </a:p>
          <a:p>
            <a:pPr algn="l"/>
            <a:r>
              <a:rPr lang="en-US" sz="3100" dirty="0"/>
              <a:t>Stuart Bloor </a:t>
            </a:r>
          </a:p>
          <a:p>
            <a:pPr algn="l"/>
            <a:r>
              <a:rPr lang="en-US" sz="3100" dirty="0"/>
              <a:t>Anna </a:t>
            </a:r>
            <a:r>
              <a:rPr lang="en-US" sz="3100" dirty="0" err="1"/>
              <a:t>Smielewska</a:t>
            </a:r>
            <a:endParaRPr lang="en-US" sz="3100" dirty="0"/>
          </a:p>
          <a:p>
            <a:pPr algn="l"/>
            <a:r>
              <a:rPr lang="en-US" sz="3100" dirty="0"/>
              <a:t>Devan </a:t>
            </a:r>
            <a:r>
              <a:rPr lang="en-US" sz="3100" dirty="0" err="1"/>
              <a:t>Vaghela</a:t>
            </a:r>
            <a:endParaRPr lang="en-US" sz="3100" dirty="0"/>
          </a:p>
          <a:p>
            <a:pPr algn="l"/>
            <a:r>
              <a:rPr lang="en-US" sz="3100" dirty="0"/>
              <a:t>Lourdes </a:t>
            </a:r>
            <a:r>
              <a:rPr lang="en-US" sz="3100" dirty="0" err="1"/>
              <a:t>Ceron</a:t>
            </a:r>
            <a:r>
              <a:rPr lang="en-US" sz="3100" dirty="0"/>
              <a:t>-Gutierrez</a:t>
            </a:r>
          </a:p>
          <a:p>
            <a:pPr algn="l"/>
            <a:r>
              <a:rPr lang="en-US" sz="3100" dirty="0"/>
              <a:t>Anna </a:t>
            </a:r>
            <a:r>
              <a:rPr lang="en-US" sz="3100" dirty="0" err="1"/>
              <a:t>Yankoleva</a:t>
            </a:r>
            <a:endParaRPr lang="en-US" sz="3100" dirty="0"/>
          </a:p>
          <a:p>
            <a:pPr algn="l"/>
            <a:r>
              <a:rPr lang="en-US" sz="3100" dirty="0" err="1"/>
              <a:t>Tiffeney</a:t>
            </a:r>
            <a:r>
              <a:rPr lang="en-US" sz="3100" dirty="0"/>
              <a:t> Mann</a:t>
            </a:r>
          </a:p>
          <a:p>
            <a:pPr algn="l"/>
            <a:r>
              <a:rPr lang="en-US" sz="3100" dirty="0"/>
              <a:t>Laura Bergamaschi</a:t>
            </a:r>
          </a:p>
          <a:p>
            <a:pPr algn="l"/>
            <a:r>
              <a:rPr lang="en-US" sz="3100" dirty="0"/>
              <a:t>Lorinda Turner</a:t>
            </a:r>
          </a:p>
          <a:p>
            <a:pPr algn="l"/>
            <a:r>
              <a:rPr lang="en-US" sz="3100" dirty="0"/>
              <a:t>Frederica </a:t>
            </a:r>
            <a:r>
              <a:rPr lang="en-US" sz="3100" dirty="0" err="1"/>
              <a:t>Mescia</a:t>
            </a:r>
            <a:endParaRPr lang="en-US" sz="3100" dirty="0"/>
          </a:p>
          <a:p>
            <a:pPr algn="l"/>
            <a:r>
              <a:rPr lang="en-US" sz="3100" dirty="0"/>
              <a:t>Rainer </a:t>
            </a:r>
            <a:r>
              <a:rPr lang="en-US" sz="3100" dirty="0" err="1"/>
              <a:t>Doffinger</a:t>
            </a:r>
            <a:endParaRPr lang="en-US" sz="3100" dirty="0"/>
          </a:p>
          <a:p>
            <a:pPr algn="l"/>
            <a:r>
              <a:rPr lang="en-US" sz="3100" dirty="0"/>
              <a:t>Ken Smith</a:t>
            </a:r>
          </a:p>
          <a:p>
            <a:pPr algn="l"/>
            <a:r>
              <a:rPr lang="en-US" sz="3100" dirty="0"/>
              <a:t>John Bradley</a:t>
            </a:r>
          </a:p>
          <a:p>
            <a:pPr algn="l"/>
            <a:r>
              <a:rPr lang="en-US" sz="3100" dirty="0"/>
              <a:t>Willem </a:t>
            </a:r>
            <a:r>
              <a:rPr lang="en-US" sz="3100" dirty="0" err="1"/>
              <a:t>Ouwehand</a:t>
            </a:r>
            <a:endParaRPr lang="en-US" sz="3100" dirty="0"/>
          </a:p>
          <a:p>
            <a:pPr algn="l"/>
            <a:r>
              <a:rPr lang="en-US" sz="3100" dirty="0"/>
              <a:t>Nick </a:t>
            </a:r>
            <a:r>
              <a:rPr lang="en-US" sz="3100" dirty="0" err="1"/>
              <a:t>Screaton</a:t>
            </a:r>
            <a:endParaRPr lang="en-US" sz="3100" dirty="0"/>
          </a:p>
          <a:p>
            <a:pPr algn="l"/>
            <a:r>
              <a:rPr lang="en-US" sz="3100" dirty="0"/>
              <a:t>Paul Lyons</a:t>
            </a:r>
          </a:p>
          <a:p>
            <a:pPr algn="l"/>
            <a:r>
              <a:rPr lang="en-US" sz="3100" dirty="0"/>
              <a:t>Ian Wilkinson</a:t>
            </a:r>
          </a:p>
          <a:p>
            <a:pPr algn="l"/>
            <a:r>
              <a:rPr lang="en-US" sz="3100" dirty="0"/>
              <a:t>Ian </a:t>
            </a:r>
            <a:r>
              <a:rPr lang="en-US" sz="3100" dirty="0" err="1"/>
              <a:t>Goodfellow</a:t>
            </a:r>
            <a:endParaRPr lang="en-US" sz="3100" dirty="0"/>
          </a:p>
          <a:p>
            <a:pPr algn="l"/>
            <a:r>
              <a:rPr lang="en-US" sz="3100" dirty="0"/>
              <a:t>Paul Lehner</a:t>
            </a:r>
          </a:p>
          <a:p>
            <a:pPr algn="l"/>
            <a:endParaRPr lang="en-US" dirty="0"/>
          </a:p>
          <a:p>
            <a:pPr algn="l"/>
            <a:endParaRPr lang="en-US" dirty="0"/>
          </a:p>
          <a:p>
            <a:pPr algn="l"/>
            <a:endParaRPr lang="en-US" dirty="0"/>
          </a:p>
          <a:p>
            <a:pPr algn="l"/>
            <a:endParaRPr lang="en-US" dirty="0"/>
          </a:p>
          <a:p>
            <a:endParaRPr lang="en-US" dirty="0"/>
          </a:p>
          <a:p>
            <a:endParaRPr lang="en-US" dirty="0"/>
          </a:p>
          <a:p>
            <a:endParaRPr lang="en-US" dirty="0"/>
          </a:p>
        </p:txBody>
      </p:sp>
      <p:sp>
        <p:nvSpPr>
          <p:cNvPr id="5" name="Content Placeholder 2">
            <a:extLst>
              <a:ext uri="{FF2B5EF4-FFF2-40B4-BE49-F238E27FC236}">
                <a16:creationId xmlns:a16="http://schemas.microsoft.com/office/drawing/2014/main" id="{36C53840-C2FF-954A-8A2B-BF6D4B0620F4}"/>
              </a:ext>
            </a:extLst>
          </p:cNvPr>
          <p:cNvSpPr txBox="1">
            <a:spLocks/>
          </p:cNvSpPr>
          <p:nvPr/>
        </p:nvSpPr>
        <p:spPr>
          <a:xfrm>
            <a:off x="5184085" y="1331563"/>
            <a:ext cx="3962400" cy="552643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b="1" dirty="0"/>
              <a:t>University of Oxford</a:t>
            </a:r>
          </a:p>
          <a:p>
            <a:pPr algn="l"/>
            <a:r>
              <a:rPr lang="en-US" sz="1700" dirty="0"/>
              <a:t>Nicholas </a:t>
            </a:r>
            <a:r>
              <a:rPr lang="en-US" sz="1700" dirty="0" err="1"/>
              <a:t>Provine</a:t>
            </a:r>
            <a:endParaRPr lang="en-US" sz="1700" dirty="0"/>
          </a:p>
          <a:p>
            <a:pPr algn="l"/>
            <a:r>
              <a:rPr lang="en-US" sz="1700" dirty="0" err="1"/>
              <a:t>Ane</a:t>
            </a:r>
            <a:r>
              <a:rPr lang="en-US" sz="1700" dirty="0"/>
              <a:t> </a:t>
            </a:r>
            <a:r>
              <a:rPr lang="en-US" sz="1700" dirty="0" err="1"/>
              <a:t>Ogbe</a:t>
            </a:r>
            <a:endParaRPr lang="en-US" sz="1700" dirty="0"/>
          </a:p>
          <a:p>
            <a:pPr algn="l"/>
            <a:r>
              <a:rPr lang="en-GB" sz="1700" dirty="0"/>
              <a:t>Carl-Philipp </a:t>
            </a:r>
            <a:r>
              <a:rPr lang="en-GB" sz="1700" dirty="0" err="1"/>
              <a:t>Hackstein</a:t>
            </a:r>
            <a:endParaRPr lang="en-GB" sz="1700" dirty="0"/>
          </a:p>
          <a:p>
            <a:pPr algn="l"/>
            <a:r>
              <a:rPr lang="en-GB" sz="1700" dirty="0"/>
              <a:t>Hossain </a:t>
            </a:r>
            <a:r>
              <a:rPr lang="en-GB" sz="1700" dirty="0" err="1"/>
              <a:t>Delowar</a:t>
            </a:r>
            <a:r>
              <a:rPr lang="en-GB" sz="1700" dirty="0"/>
              <a:t> </a:t>
            </a:r>
            <a:r>
              <a:rPr lang="en-GB" sz="1700" dirty="0" err="1"/>
              <a:t>Akther</a:t>
            </a:r>
            <a:endParaRPr lang="en-GB" sz="1700" dirty="0"/>
          </a:p>
          <a:p>
            <a:pPr algn="l"/>
            <a:r>
              <a:rPr lang="en-GB" sz="1700" dirty="0"/>
              <a:t>Vinicius Adriano Vieira</a:t>
            </a:r>
          </a:p>
          <a:p>
            <a:pPr algn="l"/>
            <a:r>
              <a:rPr lang="en-GB" sz="1700" dirty="0"/>
              <a:t>Dave Roberts (NHS BT)</a:t>
            </a:r>
          </a:p>
          <a:p>
            <a:pPr algn="l"/>
            <a:r>
              <a:rPr lang="en-GB" sz="1700" dirty="0" err="1"/>
              <a:t>Lise</a:t>
            </a:r>
            <a:r>
              <a:rPr lang="en-GB" sz="1700" dirty="0"/>
              <a:t> Estcourt (NHS BT)</a:t>
            </a:r>
          </a:p>
          <a:p>
            <a:pPr algn="l"/>
            <a:r>
              <a:rPr lang="en-GB" sz="1700" dirty="0"/>
              <a:t>Heli </a:t>
            </a:r>
            <a:r>
              <a:rPr lang="en-GB" sz="1700" dirty="0" err="1"/>
              <a:t>Harvala</a:t>
            </a:r>
            <a:r>
              <a:rPr lang="en-GB" sz="1700" dirty="0"/>
              <a:t> Simmonds (NHS BT)</a:t>
            </a:r>
          </a:p>
          <a:p>
            <a:pPr algn="l"/>
            <a:r>
              <a:rPr lang="en-GB" sz="1700" dirty="0"/>
              <a:t>Paul </a:t>
            </a:r>
            <a:r>
              <a:rPr lang="en-GB" sz="1700" dirty="0" err="1"/>
              <a:t>Klenerman</a:t>
            </a:r>
            <a:endParaRPr lang="en-GB" sz="1700" dirty="0"/>
          </a:p>
          <a:p>
            <a:pPr algn="l"/>
            <a:endParaRPr lang="en-GB" sz="1700" dirty="0"/>
          </a:p>
          <a:p>
            <a:pPr algn="l"/>
            <a:endParaRPr lang="en-GB" sz="1700" dirty="0"/>
          </a:p>
          <a:p>
            <a:pPr algn="l"/>
            <a:r>
              <a:rPr lang="en-GB" sz="2000" b="1" dirty="0"/>
              <a:t>University of Cardiff</a:t>
            </a:r>
          </a:p>
          <a:p>
            <a:pPr algn="l"/>
            <a:r>
              <a:rPr lang="en-GB" sz="1700" dirty="0"/>
              <a:t>Paul Morgan</a:t>
            </a:r>
          </a:p>
          <a:p>
            <a:pPr algn="l"/>
            <a:r>
              <a:rPr lang="en-GB" sz="1700" dirty="0" err="1"/>
              <a:t>Wioletta</a:t>
            </a:r>
            <a:r>
              <a:rPr lang="en-GB" sz="1700" dirty="0"/>
              <a:t> </a:t>
            </a:r>
            <a:r>
              <a:rPr lang="en-GB" sz="1700" dirty="0" err="1"/>
              <a:t>Zelek</a:t>
            </a:r>
            <a:endParaRPr lang="en-GB" sz="1700" dirty="0"/>
          </a:p>
          <a:p>
            <a:pPr algn="l"/>
            <a:endParaRPr lang="en-GB" sz="1700" b="1" dirty="0"/>
          </a:p>
          <a:p>
            <a:pPr algn="l"/>
            <a:endParaRPr lang="en-US" dirty="0"/>
          </a:p>
          <a:p>
            <a:endParaRPr lang="en-US" dirty="0"/>
          </a:p>
          <a:p>
            <a:endParaRPr lang="en-US" dirty="0"/>
          </a:p>
          <a:p>
            <a:endParaRPr lang="en-US" dirty="0"/>
          </a:p>
        </p:txBody>
      </p:sp>
      <p:sp>
        <p:nvSpPr>
          <p:cNvPr id="6" name="Content Placeholder 2">
            <a:extLst>
              <a:ext uri="{FF2B5EF4-FFF2-40B4-BE49-F238E27FC236}">
                <a16:creationId xmlns:a16="http://schemas.microsoft.com/office/drawing/2014/main" id="{51A2C48A-5142-704F-8865-0643230EECFC}"/>
              </a:ext>
            </a:extLst>
          </p:cNvPr>
          <p:cNvSpPr txBox="1">
            <a:spLocks/>
          </p:cNvSpPr>
          <p:nvPr/>
        </p:nvSpPr>
        <p:spPr>
          <a:xfrm>
            <a:off x="2336523" y="1022513"/>
            <a:ext cx="3962400" cy="5228318"/>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1900" dirty="0"/>
          </a:p>
          <a:p>
            <a:pPr algn="l"/>
            <a:r>
              <a:rPr lang="en-US" sz="2000" b="1" dirty="0"/>
              <a:t>Bart’s Health NHS Trust</a:t>
            </a:r>
          </a:p>
          <a:p>
            <a:pPr algn="l"/>
            <a:r>
              <a:rPr lang="en-US" b="1" u="sng" dirty="0"/>
              <a:t>Matthew Buckland</a:t>
            </a:r>
          </a:p>
          <a:p>
            <a:pPr algn="l"/>
            <a:r>
              <a:rPr lang="en-US" sz="1800" dirty="0"/>
              <a:t>Sofia </a:t>
            </a:r>
            <a:r>
              <a:rPr lang="en-US" sz="1800" dirty="0" err="1"/>
              <a:t>Grigoriadou</a:t>
            </a:r>
            <a:endParaRPr lang="en-US" sz="1800" dirty="0"/>
          </a:p>
          <a:p>
            <a:pPr algn="l"/>
            <a:r>
              <a:rPr lang="en-US" sz="1700" dirty="0" err="1"/>
              <a:t>Caomhe</a:t>
            </a:r>
            <a:r>
              <a:rPr lang="en-US" sz="1700" dirty="0"/>
              <a:t> </a:t>
            </a:r>
            <a:r>
              <a:rPr lang="en-US" sz="1700" dirty="0" err="1"/>
              <a:t>Nicfhogartaigh</a:t>
            </a:r>
            <a:endParaRPr lang="en-US" sz="1700" dirty="0"/>
          </a:p>
          <a:p>
            <a:pPr algn="l"/>
            <a:endParaRPr lang="en-US" sz="1700" dirty="0"/>
          </a:p>
          <a:p>
            <a:pPr algn="l"/>
            <a:r>
              <a:rPr lang="en-US" sz="2000" b="1" dirty="0"/>
              <a:t>King’s College Hospital</a:t>
            </a:r>
          </a:p>
          <a:p>
            <a:pPr algn="l"/>
            <a:r>
              <a:rPr lang="en-US" sz="2000" b="1" u="sng" dirty="0"/>
              <a:t>James Galloway</a:t>
            </a:r>
          </a:p>
          <a:p>
            <a:pPr algn="l"/>
            <a:r>
              <a:rPr lang="en-US" sz="1700" dirty="0" err="1"/>
              <a:t>Jimstan</a:t>
            </a:r>
            <a:r>
              <a:rPr lang="en-US" sz="1700" dirty="0"/>
              <a:t> </a:t>
            </a:r>
            <a:r>
              <a:rPr lang="en-US" sz="1700" dirty="0" err="1"/>
              <a:t>Periselneris</a:t>
            </a:r>
            <a:endParaRPr lang="en-US" sz="1700" dirty="0"/>
          </a:p>
          <a:p>
            <a:pPr algn="l"/>
            <a:endParaRPr lang="en-US" sz="1700" dirty="0"/>
          </a:p>
          <a:p>
            <a:pPr algn="l"/>
            <a:r>
              <a:rPr lang="en-US" sz="2000" b="1" dirty="0"/>
              <a:t>University of Birmingham</a:t>
            </a:r>
          </a:p>
          <a:p>
            <a:pPr algn="l"/>
            <a:r>
              <a:rPr lang="en-US" sz="1700" dirty="0"/>
              <a:t>Nick Loman</a:t>
            </a:r>
          </a:p>
          <a:p>
            <a:pPr algn="l"/>
            <a:r>
              <a:rPr lang="en-US" sz="1700" dirty="0"/>
              <a:t>Joanne Stockton</a:t>
            </a:r>
          </a:p>
          <a:p>
            <a:pPr algn="l"/>
            <a:r>
              <a:rPr lang="en-US" sz="1700" dirty="0"/>
              <a:t>Josh Quick</a:t>
            </a:r>
          </a:p>
          <a:p>
            <a:pPr algn="l"/>
            <a:endParaRPr lang="en-US" sz="2000" dirty="0"/>
          </a:p>
          <a:p>
            <a:pPr algn="l"/>
            <a:endParaRPr lang="en-US" sz="2000" dirty="0"/>
          </a:p>
          <a:p>
            <a:pPr algn="l"/>
            <a:endParaRPr lang="en-US" sz="1900" dirty="0"/>
          </a:p>
          <a:p>
            <a:pPr algn="l"/>
            <a:endParaRPr lang="en-US" dirty="0"/>
          </a:p>
          <a:p>
            <a:pPr algn="l"/>
            <a:endParaRPr lang="en-US" dirty="0"/>
          </a:p>
          <a:p>
            <a:pPr algn="l"/>
            <a:endParaRPr lang="en-US" dirty="0"/>
          </a:p>
          <a:p>
            <a:pPr algn="l"/>
            <a:endParaRPr lang="en-US" dirty="0"/>
          </a:p>
          <a:p>
            <a:pPr algn="l"/>
            <a:endParaRPr lang="en-US" dirty="0"/>
          </a:p>
          <a:p>
            <a:pPr algn="l"/>
            <a:endParaRPr lang="en-US" dirty="0"/>
          </a:p>
          <a:p>
            <a:endParaRPr lang="en-US" dirty="0"/>
          </a:p>
          <a:p>
            <a:endParaRPr lang="en-US" dirty="0"/>
          </a:p>
          <a:p>
            <a:endParaRPr lang="en-US" dirty="0"/>
          </a:p>
        </p:txBody>
      </p:sp>
      <p:sp>
        <p:nvSpPr>
          <p:cNvPr id="7" name="Content Placeholder 2">
            <a:extLst>
              <a:ext uri="{FF2B5EF4-FFF2-40B4-BE49-F238E27FC236}">
                <a16:creationId xmlns:a16="http://schemas.microsoft.com/office/drawing/2014/main" id="{69A2F0FE-635C-B942-89ED-D88C598472AB}"/>
              </a:ext>
            </a:extLst>
          </p:cNvPr>
          <p:cNvSpPr txBox="1">
            <a:spLocks/>
          </p:cNvSpPr>
          <p:nvPr/>
        </p:nvSpPr>
        <p:spPr>
          <a:xfrm>
            <a:off x="8386970" y="1331563"/>
            <a:ext cx="3962400" cy="552643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b="1" dirty="0"/>
              <a:t>Supported by the </a:t>
            </a:r>
          </a:p>
          <a:p>
            <a:pPr algn="l"/>
            <a:r>
              <a:rPr lang="en-US" sz="2000" dirty="0"/>
              <a:t>MRC-Toxicology Unit COVID collaboration</a:t>
            </a:r>
          </a:p>
          <a:p>
            <a:pPr algn="l"/>
            <a:r>
              <a:rPr lang="en-US" sz="2000" dirty="0"/>
              <a:t>NIHR Bioresource/ CITIID COVID collaboration</a:t>
            </a:r>
          </a:p>
          <a:p>
            <a:pPr algn="l"/>
            <a:r>
              <a:rPr lang="en-GB" sz="2000" dirty="0"/>
              <a:t>NIHR Biomedical Research Centre, Cambridge</a:t>
            </a:r>
            <a:endParaRPr lang="en-US" sz="2000" dirty="0"/>
          </a:p>
          <a:p>
            <a:pPr algn="l"/>
            <a:r>
              <a:rPr lang="en-GB" sz="2000" dirty="0"/>
              <a:t>NIHR Biomedical Research Centre, Oxford</a:t>
            </a:r>
          </a:p>
          <a:p>
            <a:pPr algn="l"/>
            <a:r>
              <a:rPr lang="en-GB" sz="2000" dirty="0"/>
              <a:t>Oxford Immunology Network COVID-19 Response T cell Consortium</a:t>
            </a:r>
          </a:p>
          <a:p>
            <a:pPr algn="l"/>
            <a:endParaRPr lang="en-US" dirty="0"/>
          </a:p>
          <a:p>
            <a:pPr algn="l"/>
            <a:endParaRPr lang="en-US" dirty="0"/>
          </a:p>
          <a:p>
            <a:pPr algn="l"/>
            <a:endParaRPr lang="en-US" dirty="0"/>
          </a:p>
          <a:p>
            <a:pPr algn="l"/>
            <a:endParaRPr lang="en-US" dirty="0"/>
          </a:p>
          <a:p>
            <a:endParaRPr lang="en-US" dirty="0"/>
          </a:p>
          <a:p>
            <a:endParaRPr lang="en-US" dirty="0"/>
          </a:p>
          <a:p>
            <a:endParaRPr lang="en-US" dirty="0"/>
          </a:p>
        </p:txBody>
      </p:sp>
      <p:pic>
        <p:nvPicPr>
          <p:cNvPr id="8" name="Picture 7">
            <a:extLst>
              <a:ext uri="{FF2B5EF4-FFF2-40B4-BE49-F238E27FC236}">
                <a16:creationId xmlns:a16="http://schemas.microsoft.com/office/drawing/2014/main" id="{451A53FB-62A3-3243-9CB5-DB21DCC5D386}"/>
              </a:ext>
            </a:extLst>
          </p:cNvPr>
          <p:cNvPicPr>
            <a:picLocks noChangeAspect="1"/>
          </p:cNvPicPr>
          <p:nvPr/>
        </p:nvPicPr>
        <p:blipFill>
          <a:blip r:embed="rId2"/>
          <a:stretch>
            <a:fillRect/>
          </a:stretch>
        </p:blipFill>
        <p:spPr>
          <a:xfrm>
            <a:off x="9146485" y="0"/>
            <a:ext cx="3064329" cy="966527"/>
          </a:xfrm>
          <a:prstGeom prst="rect">
            <a:avLst/>
          </a:prstGeom>
        </p:spPr>
      </p:pic>
      <p:pic>
        <p:nvPicPr>
          <p:cNvPr id="9" name="Picture 8">
            <a:extLst>
              <a:ext uri="{FF2B5EF4-FFF2-40B4-BE49-F238E27FC236}">
                <a16:creationId xmlns:a16="http://schemas.microsoft.com/office/drawing/2014/main" id="{2A20C65E-9092-F64F-B262-964DBEB42FB0}"/>
              </a:ext>
            </a:extLst>
          </p:cNvPr>
          <p:cNvPicPr>
            <a:picLocks noChangeAspect="1"/>
          </p:cNvPicPr>
          <p:nvPr/>
        </p:nvPicPr>
        <p:blipFill>
          <a:blip r:embed="rId3"/>
          <a:stretch>
            <a:fillRect/>
          </a:stretch>
        </p:blipFill>
        <p:spPr>
          <a:xfrm>
            <a:off x="8839200" y="5791200"/>
            <a:ext cx="3352800" cy="1066800"/>
          </a:xfrm>
          <a:prstGeom prst="rect">
            <a:avLst/>
          </a:prstGeom>
        </p:spPr>
      </p:pic>
    </p:spTree>
    <p:extLst>
      <p:ext uri="{BB962C8B-B14F-4D97-AF65-F5344CB8AC3E}">
        <p14:creationId xmlns:p14="http://schemas.microsoft.com/office/powerpoint/2010/main" val="174595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Overview</a:t>
            </a:r>
          </a:p>
        </p:txBody>
      </p:sp>
      <p:sp>
        <p:nvSpPr>
          <p:cNvPr id="3" name="Content Placeholder 2"/>
          <p:cNvSpPr>
            <a:spLocks noGrp="1"/>
          </p:cNvSpPr>
          <p:nvPr>
            <p:ph idx="1"/>
          </p:nvPr>
        </p:nvSpPr>
        <p:spPr>
          <a:xfrm>
            <a:off x="324394" y="2237620"/>
            <a:ext cx="11604171" cy="4023360"/>
          </a:xfrm>
        </p:spPr>
        <p:txBody>
          <a:bodyPr/>
          <a:lstStyle/>
          <a:p>
            <a:pPr marL="0" indent="0">
              <a:buNone/>
            </a:pPr>
            <a:r>
              <a:rPr lang="en-GB" dirty="0"/>
              <a:t>In this talk, using COVID-19 as an example, I will demonstrate how single patient studies of IEI patients can produce data that has broad relevance and is of fundamental importance for understanding drug efficacy and toxicity. </a:t>
            </a:r>
          </a:p>
          <a:p>
            <a:pPr marL="0" indent="0">
              <a:buNone/>
            </a:pPr>
            <a:endParaRPr lang="en-GB" dirty="0"/>
          </a:p>
          <a:p>
            <a:pPr marL="0" indent="0">
              <a:buNone/>
            </a:pPr>
            <a:r>
              <a:rPr lang="en-GB" dirty="0"/>
              <a:t>Part 1 Efficacy: Demonstrates how a COVID-19 patient with antibody deficiency provided an opportunity to assess antiviral efficacy. </a:t>
            </a:r>
          </a:p>
          <a:p>
            <a:pPr marL="0" indent="0">
              <a:buNone/>
            </a:pPr>
            <a:endParaRPr lang="en-GB" dirty="0"/>
          </a:p>
          <a:p>
            <a:pPr marL="0" indent="0">
              <a:buNone/>
            </a:pPr>
            <a:r>
              <a:rPr lang="en-GB" dirty="0"/>
              <a:t>Part 2 Toxicity: Demonstrates how a rare patient with IEI informs us of potential toxicities associated with anti-IL-6R treatment in COVID-19.</a:t>
            </a:r>
          </a:p>
        </p:txBody>
      </p:sp>
    </p:spTree>
    <p:extLst>
      <p:ext uri="{BB962C8B-B14F-4D97-AF65-F5344CB8AC3E}">
        <p14:creationId xmlns:p14="http://schemas.microsoft.com/office/powerpoint/2010/main" val="3708739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31 year old man with X-linked </a:t>
            </a:r>
            <a:r>
              <a:rPr lang="en-GB" dirty="0" err="1"/>
              <a:t>agammaglobulinaemia</a:t>
            </a:r>
            <a:r>
              <a:rPr lang="en-GB" dirty="0"/>
              <a:t> (XLA)</a:t>
            </a:r>
          </a:p>
        </p:txBody>
      </p:sp>
      <p:sp>
        <p:nvSpPr>
          <p:cNvPr id="3" name="Content Placeholder 2"/>
          <p:cNvSpPr>
            <a:spLocks noGrp="1"/>
          </p:cNvSpPr>
          <p:nvPr>
            <p:ph idx="1"/>
          </p:nvPr>
        </p:nvSpPr>
        <p:spPr/>
        <p:txBody>
          <a:bodyPr/>
          <a:lstStyle/>
          <a:p>
            <a:r>
              <a:rPr lang="en-GB" dirty="0"/>
              <a:t>Recurrent lower respiratory tract infections</a:t>
            </a:r>
          </a:p>
          <a:p>
            <a:r>
              <a:rPr lang="en-GB" dirty="0"/>
              <a:t>Lack of mature B cells/antibodies</a:t>
            </a:r>
          </a:p>
          <a:p>
            <a:r>
              <a:rPr lang="en-GB" dirty="0"/>
              <a:t>c.1430delT </a:t>
            </a:r>
            <a:r>
              <a:rPr lang="en-GB" i="1" dirty="0"/>
              <a:t>BTK</a:t>
            </a:r>
            <a:r>
              <a:rPr lang="en-GB" dirty="0"/>
              <a:t> mutation</a:t>
            </a:r>
          </a:p>
          <a:p>
            <a:r>
              <a:rPr lang="en-GB" dirty="0"/>
              <a:t>Diagnosed with XLA at age of 12</a:t>
            </a:r>
          </a:p>
          <a:p>
            <a:r>
              <a:rPr lang="en-GB" dirty="0"/>
              <a:t>1/200,000 live births</a:t>
            </a:r>
          </a:p>
          <a:p>
            <a:r>
              <a:rPr lang="en-GB" dirty="0"/>
              <a:t>Chronic </a:t>
            </a:r>
            <a:r>
              <a:rPr lang="en-GB" dirty="0" err="1"/>
              <a:t>enteroviral</a:t>
            </a:r>
            <a:r>
              <a:rPr lang="en-GB" dirty="0"/>
              <a:t> meningoencephalitis</a:t>
            </a:r>
          </a:p>
          <a:p>
            <a:r>
              <a:rPr lang="en-GB" dirty="0"/>
              <a:t>Regular intravenous immunoglobulin</a:t>
            </a:r>
          </a:p>
          <a:p>
            <a:r>
              <a:rPr lang="en-GB" dirty="0"/>
              <a:t>Middle lobe bronchiectasis</a:t>
            </a:r>
          </a:p>
        </p:txBody>
      </p:sp>
      <p:sp>
        <p:nvSpPr>
          <p:cNvPr id="4" name="TextBox 3">
            <a:extLst>
              <a:ext uri="{FF2B5EF4-FFF2-40B4-BE49-F238E27FC236}">
                <a16:creationId xmlns:a16="http://schemas.microsoft.com/office/drawing/2014/main" id="{470D8603-3E3B-104C-B751-2CECD496E91A}"/>
              </a:ext>
            </a:extLst>
          </p:cNvPr>
          <p:cNvSpPr txBox="1"/>
          <p:nvPr/>
        </p:nvSpPr>
        <p:spPr>
          <a:xfrm>
            <a:off x="8382000" y="5977468"/>
            <a:ext cx="3720955" cy="369332"/>
          </a:xfrm>
          <a:prstGeom prst="rect">
            <a:avLst/>
          </a:prstGeom>
          <a:noFill/>
        </p:spPr>
        <p:txBody>
          <a:bodyPr wrap="none" rtlCol="0">
            <a:spAutoFit/>
          </a:bodyPr>
          <a:lstStyle/>
          <a:p>
            <a:r>
              <a:rPr lang="en-US" i="1" dirty="0"/>
              <a:t>(Buckland et al., 2020, Nature Coms.) </a:t>
            </a:r>
          </a:p>
        </p:txBody>
      </p:sp>
    </p:spTree>
    <p:extLst>
      <p:ext uri="{BB962C8B-B14F-4D97-AF65-F5344CB8AC3E}">
        <p14:creationId xmlns:p14="http://schemas.microsoft.com/office/powerpoint/2010/main" val="2748248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Persistent COVID-19 infection</a:t>
            </a:r>
          </a:p>
        </p:txBody>
      </p:sp>
      <p:sp>
        <p:nvSpPr>
          <p:cNvPr id="3" name="Content Placeholder 2"/>
          <p:cNvSpPr>
            <a:spLocks noGrp="1"/>
          </p:cNvSpPr>
          <p:nvPr>
            <p:ph idx="1"/>
          </p:nvPr>
        </p:nvSpPr>
        <p:spPr/>
        <p:txBody>
          <a:bodyPr/>
          <a:lstStyle/>
          <a:p>
            <a:endParaRPr lang="en-GB" dirty="0"/>
          </a:p>
          <a:p>
            <a:r>
              <a:rPr lang="en-GB" dirty="0"/>
              <a:t>Day 0 – fever, cough, nausea, vomiting</a:t>
            </a:r>
          </a:p>
          <a:p>
            <a:r>
              <a:rPr lang="en-GB" dirty="0"/>
              <a:t>Day 7 – telephone diagnosis COVID-19</a:t>
            </a:r>
          </a:p>
          <a:p>
            <a:r>
              <a:rPr lang="en-GB" dirty="0"/>
              <a:t>Day 19 – short admission to RLH, SARS-CoV-2+</a:t>
            </a:r>
          </a:p>
          <a:p>
            <a:r>
              <a:rPr lang="en-GB" dirty="0"/>
              <a:t>Day 21 – azithromycin/</a:t>
            </a:r>
            <a:r>
              <a:rPr lang="en-GB" dirty="0" err="1"/>
              <a:t>hydroxychloroquine</a:t>
            </a:r>
            <a:endParaRPr lang="en-GB" dirty="0"/>
          </a:p>
          <a:p>
            <a:r>
              <a:rPr lang="en-GB" dirty="0"/>
              <a:t>Day 28 – shortness of breath, SARS-CoV-2+</a:t>
            </a:r>
          </a:p>
          <a:p>
            <a:r>
              <a:rPr lang="en-GB" dirty="0"/>
              <a:t>Day 30 – admitted to CUH</a:t>
            </a:r>
          </a:p>
        </p:txBody>
      </p:sp>
    </p:spTree>
    <p:extLst>
      <p:ext uri="{BB962C8B-B14F-4D97-AF65-F5344CB8AC3E}">
        <p14:creationId xmlns:p14="http://schemas.microsoft.com/office/powerpoint/2010/main" val="2963993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COVID-19 pneumonitis without multi-organ involvement</a:t>
            </a:r>
          </a:p>
        </p:txBody>
      </p:sp>
      <p:sp>
        <p:nvSpPr>
          <p:cNvPr id="3" name="Content Placeholder 2"/>
          <p:cNvSpPr>
            <a:spLocks noGrp="1"/>
          </p:cNvSpPr>
          <p:nvPr>
            <p:ph idx="1"/>
          </p:nvPr>
        </p:nvSpPr>
        <p:spPr/>
        <p:txBody>
          <a:bodyPr/>
          <a:lstStyle/>
          <a:p>
            <a:r>
              <a:rPr lang="en-GB" dirty="0"/>
              <a:t>Fever, mildly elevated CRP, mild </a:t>
            </a:r>
            <a:r>
              <a:rPr lang="en-GB" dirty="0" err="1"/>
              <a:t>lymphopaenia</a:t>
            </a:r>
            <a:endParaRPr lang="en-GB" dirty="0"/>
          </a:p>
          <a:p>
            <a:r>
              <a:rPr lang="en-GB" dirty="0"/>
              <a:t>sO2 92% on room air, falling further on exertion</a:t>
            </a:r>
          </a:p>
          <a:p>
            <a:r>
              <a:rPr lang="en-GB" dirty="0"/>
              <a:t>Normal renal and liver function, coagulation, D-Dimer, troponin</a:t>
            </a:r>
          </a:p>
          <a:p>
            <a:r>
              <a:rPr lang="en-GB" dirty="0"/>
              <a:t>SARS-CoV-2+</a:t>
            </a:r>
          </a:p>
          <a:p>
            <a:r>
              <a:rPr lang="en-GB" dirty="0"/>
              <a:t>PCP and other respiratory virus PCRs negative</a:t>
            </a:r>
          </a:p>
          <a:p>
            <a:r>
              <a:rPr lang="en-GB" dirty="0"/>
              <a:t>Sputum and blood cultures negative</a:t>
            </a:r>
          </a:p>
          <a:p>
            <a:r>
              <a:rPr lang="en-GB" dirty="0"/>
              <a:t>No response to broad spectrum antibiotics</a:t>
            </a:r>
          </a:p>
          <a:p>
            <a:endParaRPr lang="en-GB" dirty="0"/>
          </a:p>
        </p:txBody>
      </p:sp>
    </p:spTree>
    <p:extLst>
      <p:ext uri="{BB962C8B-B14F-4D97-AF65-F5344CB8AC3E}">
        <p14:creationId xmlns:p14="http://schemas.microsoft.com/office/powerpoint/2010/main" val="4149755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12" r="3904"/>
          <a:stretch/>
        </p:blipFill>
        <p:spPr>
          <a:xfrm>
            <a:off x="2245895" y="1792707"/>
            <a:ext cx="7631876" cy="3388224"/>
          </a:xfrm>
          <a:prstGeom prst="rect">
            <a:avLst/>
          </a:prstGeom>
        </p:spPr>
      </p:pic>
      <p:sp>
        <p:nvSpPr>
          <p:cNvPr id="7" name="Rectangle 6"/>
          <p:cNvSpPr/>
          <p:nvPr/>
        </p:nvSpPr>
        <p:spPr>
          <a:xfrm>
            <a:off x="4058577" y="1696453"/>
            <a:ext cx="2033337" cy="383807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1995160" y="1696453"/>
            <a:ext cx="2033337" cy="3838074"/>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8929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Treatment with </a:t>
            </a:r>
            <a:r>
              <a:rPr lang="en-GB" dirty="0" err="1"/>
              <a:t>remdesivir</a:t>
            </a:r>
            <a:r>
              <a:rPr lang="en-GB" dirty="0"/>
              <a:t> #1</a:t>
            </a:r>
          </a:p>
        </p:txBody>
      </p:sp>
      <p:sp>
        <p:nvSpPr>
          <p:cNvPr id="3" name="Content Placeholder 2"/>
          <p:cNvSpPr>
            <a:spLocks noGrp="1"/>
          </p:cNvSpPr>
          <p:nvPr>
            <p:ph idx="1"/>
          </p:nvPr>
        </p:nvSpPr>
        <p:spPr/>
        <p:txBody>
          <a:bodyPr/>
          <a:lstStyle/>
          <a:p>
            <a:r>
              <a:rPr lang="en-GB" dirty="0"/>
              <a:t>Transferred to KCH</a:t>
            </a:r>
          </a:p>
          <a:p>
            <a:r>
              <a:rPr lang="en-GB" dirty="0"/>
              <a:t>Discontinued azithromycin/</a:t>
            </a:r>
            <a:r>
              <a:rPr lang="en-GB" dirty="0" err="1"/>
              <a:t>hydroxychloroquine</a:t>
            </a:r>
            <a:endParaRPr lang="en-GB" dirty="0"/>
          </a:p>
          <a:p>
            <a:r>
              <a:rPr lang="en-GB" dirty="0"/>
              <a:t>10 day course of </a:t>
            </a:r>
            <a:r>
              <a:rPr lang="en-GB" dirty="0" err="1"/>
              <a:t>remdesivir</a:t>
            </a:r>
            <a:endParaRPr lang="en-GB" dirty="0"/>
          </a:p>
          <a:p>
            <a:r>
              <a:rPr lang="en-GB" dirty="0"/>
              <a:t>SIMPLE trial</a:t>
            </a:r>
          </a:p>
          <a:p>
            <a:r>
              <a:rPr lang="en-GB" dirty="0"/>
              <a:t>Resolution of fever and shortness of breath</a:t>
            </a:r>
          </a:p>
          <a:p>
            <a:r>
              <a:rPr lang="en-GB" dirty="0"/>
              <a:t>Fall in CRP, increase in lymphocyte count</a:t>
            </a:r>
          </a:p>
          <a:p>
            <a:r>
              <a:rPr lang="en-GB" dirty="0"/>
              <a:t>Day 44 – discharged home</a:t>
            </a:r>
          </a:p>
          <a:p>
            <a:endParaRPr lang="en-GB" dirty="0"/>
          </a:p>
        </p:txBody>
      </p:sp>
    </p:spTree>
    <p:extLst>
      <p:ext uri="{BB962C8B-B14F-4D97-AF65-F5344CB8AC3E}">
        <p14:creationId xmlns:p14="http://schemas.microsoft.com/office/powerpoint/2010/main" val="1707674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12" r="3904"/>
          <a:stretch/>
        </p:blipFill>
        <p:spPr>
          <a:xfrm>
            <a:off x="2245895" y="1792707"/>
            <a:ext cx="7631876" cy="3388224"/>
          </a:xfrm>
          <a:prstGeom prst="rect">
            <a:avLst/>
          </a:prstGeom>
        </p:spPr>
      </p:pic>
      <p:sp>
        <p:nvSpPr>
          <p:cNvPr id="7" name="Rectangle 6"/>
          <p:cNvSpPr/>
          <p:nvPr/>
        </p:nvSpPr>
        <p:spPr>
          <a:xfrm>
            <a:off x="5965588" y="1696453"/>
            <a:ext cx="2033337" cy="383807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3902171" y="1696453"/>
            <a:ext cx="2033337" cy="3838074"/>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44050605"/>
      </p:ext>
    </p:extLst>
  </p:cSld>
  <p:clrMapOvr>
    <a:masterClrMapping/>
  </p:clrMapOvr>
</p:sld>
</file>

<file path=ppt/theme/theme1.xml><?xml version="1.0" encoding="utf-8"?>
<a:theme xmlns:a="http://schemas.openxmlformats.org/drawingml/2006/main" name="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17135</TotalTime>
  <Words>1463</Words>
  <Application>Microsoft Macintosh PowerPoint</Application>
  <PresentationFormat>Widescreen</PresentationFormat>
  <Paragraphs>305</Paragraphs>
  <Slides>29</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Geneva</vt:lpstr>
      <vt:lpstr>Retrospect</vt:lpstr>
      <vt:lpstr>Broadening the reach of research into rare disease</vt:lpstr>
      <vt:lpstr>PowerPoint Presentation</vt:lpstr>
      <vt:lpstr>Overview</vt:lpstr>
      <vt:lpstr>31 year old man with X-linked agammaglobulinaemia (XLA)</vt:lpstr>
      <vt:lpstr>Persistent COVID-19 infection</vt:lpstr>
      <vt:lpstr>COVID-19 pneumonitis without multi-organ involvement</vt:lpstr>
      <vt:lpstr>PowerPoint Presentation</vt:lpstr>
      <vt:lpstr>Treatment with remdesivir #1</vt:lpstr>
      <vt:lpstr>PowerPoint Presentation</vt:lpstr>
      <vt:lpstr>Relapsed COVID-19 pneumonitis</vt:lpstr>
      <vt:lpstr>PowerPoint Presentation</vt:lpstr>
      <vt:lpstr>Treatment with remdesivir #2</vt:lpstr>
      <vt:lpstr>Clinical response</vt:lpstr>
      <vt:lpstr>Virological response</vt:lpstr>
      <vt:lpstr>Persistent COVID-19 pneumonitis in a patient with XLA</vt:lpstr>
      <vt:lpstr>Conclusions</vt:lpstr>
      <vt:lpstr>Toxicity of targeting the IL-6R </vt:lpstr>
      <vt:lpstr>Clinical Case</vt:lpstr>
      <vt:lpstr>PowerPoint Presentation</vt:lpstr>
      <vt:lpstr>PowerPoint Presentation</vt:lpstr>
      <vt:lpstr>Whole Genome Sequencing</vt:lpstr>
      <vt:lpstr>CRISPR correction</vt:lpstr>
      <vt:lpstr>PowerPoint Presentation</vt:lpstr>
      <vt:lpstr>PowerPoint Presentation</vt:lpstr>
      <vt:lpstr>Role of IL-6</vt:lpstr>
      <vt:lpstr>PowerPoint Presentation</vt:lpstr>
      <vt:lpstr>Conclusions and Questions</vt:lpstr>
      <vt:lpstr>Acknowledgements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Grand Round</dc:title>
  <dc:creator>Sarah Spencer</dc:creator>
  <cp:lastModifiedBy>James Thaventhiran</cp:lastModifiedBy>
  <cp:revision>115</cp:revision>
  <dcterms:created xsi:type="dcterms:W3CDTF">2019-08-29T08:55:43Z</dcterms:created>
  <dcterms:modified xsi:type="dcterms:W3CDTF">2022-03-18T10:24:12Z</dcterms:modified>
</cp:coreProperties>
</file>