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45"/>
  </p:notesMasterIdLst>
  <p:sldIdLst>
    <p:sldId id="256" r:id="rId2"/>
    <p:sldId id="273" r:id="rId3"/>
    <p:sldId id="258" r:id="rId4"/>
    <p:sldId id="259" r:id="rId5"/>
    <p:sldId id="257" r:id="rId6"/>
    <p:sldId id="274" r:id="rId7"/>
    <p:sldId id="276" r:id="rId8"/>
    <p:sldId id="279" r:id="rId9"/>
    <p:sldId id="260" r:id="rId10"/>
    <p:sldId id="261" r:id="rId11"/>
    <p:sldId id="280" r:id="rId12"/>
    <p:sldId id="281" r:id="rId13"/>
    <p:sldId id="278" r:id="rId14"/>
    <p:sldId id="282" r:id="rId15"/>
    <p:sldId id="283" r:id="rId16"/>
    <p:sldId id="284" r:id="rId17"/>
    <p:sldId id="263" r:id="rId18"/>
    <p:sldId id="285" r:id="rId19"/>
    <p:sldId id="291" r:id="rId20"/>
    <p:sldId id="288" r:id="rId21"/>
    <p:sldId id="293" r:id="rId22"/>
    <p:sldId id="287" r:id="rId23"/>
    <p:sldId id="289" r:id="rId24"/>
    <p:sldId id="292" r:id="rId25"/>
    <p:sldId id="290" r:id="rId26"/>
    <p:sldId id="286" r:id="rId27"/>
    <p:sldId id="294" r:id="rId28"/>
    <p:sldId id="295" r:id="rId29"/>
    <p:sldId id="296" r:id="rId30"/>
    <p:sldId id="297" r:id="rId31"/>
    <p:sldId id="298" r:id="rId32"/>
    <p:sldId id="265" r:id="rId33"/>
    <p:sldId id="266" r:id="rId34"/>
    <p:sldId id="267" r:id="rId35"/>
    <p:sldId id="268" r:id="rId36"/>
    <p:sldId id="269" r:id="rId37"/>
    <p:sldId id="270" r:id="rId38"/>
    <p:sldId id="301" r:id="rId39"/>
    <p:sldId id="271" r:id="rId40"/>
    <p:sldId id="299" r:id="rId41"/>
    <p:sldId id="300" r:id="rId42"/>
    <p:sldId id="302" r:id="rId43"/>
    <p:sldId id="272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7" autoAdjust="0"/>
    <p:restoredTop sz="94660"/>
  </p:normalViewPr>
  <p:slideViewPr>
    <p:cSldViewPr snapToGrid="0" snapToObjects="1">
      <p:cViewPr>
        <p:scale>
          <a:sx n="107" d="100"/>
          <a:sy n="107" d="100"/>
        </p:scale>
        <p:origin x="-280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B7582-52A7-4B06-96F2-420BF4442E7B}" type="datetimeFigureOut">
              <a:rPr lang="en-GB" smtClean="0"/>
              <a:t>08/05/15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B286CC-8D45-40E8-81B7-B28568EEE2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601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BE7139-AB1A-4BE8-9778-C2FCC7D9F60A}" type="slidenum">
              <a:rPr lang="en-US"/>
              <a:pPr/>
              <a:t>11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286CC-8D45-40E8-81B7-B28568EEE23C}" type="slidenum">
              <a:rPr lang="en-GB" smtClean="0"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90934-3E41-CE47-A9F8-51E876C3EB4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881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969B4E0-98F2-41E0-9A32-1A37DD1B92B8}" type="slidenum">
              <a:rPr lang="en-US" smtClean="0">
                <a:latin typeface="Arial" pitchFamily="34" charset="0"/>
              </a:rPr>
              <a:pPr/>
              <a:t>22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367BCF9-530C-4A17-959E-9A9BF459F896}" type="slidenum">
              <a:rPr lang="en-US" smtClean="0">
                <a:latin typeface="Arial" pitchFamily="34" charset="0"/>
              </a:rPr>
              <a:pPr/>
              <a:t>23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BF14EC-2910-41BE-A87F-113C3C37CC46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pPr/>
              <a:t>08/05/15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pPr/>
              <a:t>08/05/15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pPr/>
              <a:t>08/05/15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08/05/15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pPr/>
              <a:t>08/05/15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pPr/>
              <a:t>08/05/15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pPr/>
              <a:t>08/05/15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pPr/>
              <a:t>08/05/15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pPr/>
              <a:t>08/05/15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pPr/>
              <a:t>08/05/15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pPr/>
              <a:t>08/05/15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4986D-6BE9-4264-908F-02DB36FD8D6C}" type="datetime1">
              <a:rPr lang="en-US" smtClean="0"/>
              <a:pPr/>
              <a:t>08/05/15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gif"/><Relationship Id="rId3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0.jpg"/><Relationship Id="rId3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Relationship Id="rId3" Type="http://schemas.openxmlformats.org/officeDocument/2006/relationships/image" Target="../media/image25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6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Relationship Id="rId3" Type="http://schemas.openxmlformats.org/officeDocument/2006/relationships/image" Target="../media/image29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hs.uk/Tools/Pages/Healthyweightcalculator.aspx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209826"/>
            <a:ext cx="8060635" cy="5428974"/>
          </a:xfrm>
        </p:spPr>
        <p:txBody>
          <a:bodyPr/>
          <a:lstStyle/>
          <a:p>
            <a:r>
              <a:rPr lang="en-US" sz="5400" dirty="0" smtClean="0">
                <a:solidFill>
                  <a:schemeClr val="tx2"/>
                </a:solidFill>
              </a:rPr>
              <a:t>Management of Diabetes</a:t>
            </a:r>
            <a:endParaRPr lang="en-US" sz="5400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i="1" dirty="0" err="1" smtClean="0"/>
              <a:t>Dr</a:t>
            </a:r>
            <a:r>
              <a:rPr lang="en-US" i="1" dirty="0" smtClean="0"/>
              <a:t> Shanti Vijayaraghavan, </a:t>
            </a:r>
          </a:p>
          <a:p>
            <a:r>
              <a:rPr lang="en-US" i="1" dirty="0" smtClean="0"/>
              <a:t>Consultant </a:t>
            </a:r>
            <a:r>
              <a:rPr lang="en-US" i="1" dirty="0" err="1" smtClean="0"/>
              <a:t>Diabetologist</a:t>
            </a:r>
            <a:r>
              <a:rPr lang="en-US" i="1" dirty="0" smtClean="0"/>
              <a:t>, Barts Health, London</a:t>
            </a:r>
          </a:p>
          <a:p>
            <a:r>
              <a:rPr lang="en-US" i="1" dirty="0" smtClean="0"/>
              <a:t>15 May 2015</a:t>
            </a:r>
          </a:p>
        </p:txBody>
      </p:sp>
    </p:spTree>
    <p:extLst>
      <p:ext uri="{BB962C8B-B14F-4D97-AF65-F5344CB8AC3E}">
        <p14:creationId xmlns:p14="http://schemas.microsoft.com/office/powerpoint/2010/main" val="2043442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350314" y="2712339"/>
            <a:ext cx="1792302" cy="155499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Insulin resistance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loud 14"/>
          <p:cNvSpPr/>
          <p:nvPr/>
        </p:nvSpPr>
        <p:spPr>
          <a:xfrm>
            <a:off x="2319010" y="1988257"/>
            <a:ext cx="4031195" cy="3282106"/>
          </a:xfrm>
          <a:prstGeom prst="clou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350314" y="4356357"/>
            <a:ext cx="1792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Obesity</a:t>
            </a:r>
            <a:endParaRPr lang="en-US" dirty="0"/>
          </a:p>
        </p:txBody>
      </p:sp>
      <p:cxnSp>
        <p:nvCxnSpPr>
          <p:cNvPr id="20" name="Straight Arrow Connector 19"/>
          <p:cNvCxnSpPr>
            <a:stCxn id="15" idx="1"/>
          </p:cNvCxnSpPr>
          <p:nvPr/>
        </p:nvCxnSpPr>
        <p:spPr>
          <a:xfrm flipH="1">
            <a:off x="4308644" y="5266868"/>
            <a:ext cx="25964" cy="9056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816077" y="4267333"/>
            <a:ext cx="1198824" cy="4583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5875425" y="2126120"/>
            <a:ext cx="1317519" cy="3132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2319010" y="1519384"/>
            <a:ext cx="565289" cy="8783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1186954" y="4451320"/>
            <a:ext cx="1222563" cy="2743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96739" y="4725689"/>
            <a:ext cx="1649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Glucose intolerance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501515" y="6184917"/>
            <a:ext cx="1839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Hypertension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350204" y="4843037"/>
            <a:ext cx="2646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Increased fat in the liver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335378" y="1756788"/>
            <a:ext cx="1661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Dyslipidemia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96739" y="719817"/>
            <a:ext cx="4011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Vascular, hepatic, adipose tissue inflammation &amp; clotting abnormalities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054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The Obesity Time Bomb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6242"/>
            <a:ext cx="8229600" cy="4909922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GB" sz="2400" dirty="0"/>
          </a:p>
          <a:p>
            <a:pPr>
              <a:lnSpc>
                <a:spcPct val="80000"/>
              </a:lnSpc>
            </a:pPr>
            <a:r>
              <a:rPr lang="en-GB" sz="2400" dirty="0"/>
              <a:t>One in 5 adults in UK are now obese</a:t>
            </a:r>
          </a:p>
          <a:p>
            <a:pPr>
              <a:lnSpc>
                <a:spcPct val="80000"/>
              </a:lnSpc>
            </a:pPr>
            <a:endParaRPr lang="en-GB" sz="2400" dirty="0"/>
          </a:p>
          <a:p>
            <a:pPr>
              <a:lnSpc>
                <a:spcPct val="80000"/>
              </a:lnSpc>
            </a:pPr>
            <a:r>
              <a:rPr lang="en-GB" sz="2400" dirty="0"/>
              <a:t>16 per cent of 5 to 16 year olds are now obese</a:t>
            </a:r>
          </a:p>
          <a:p>
            <a:pPr>
              <a:lnSpc>
                <a:spcPct val="80000"/>
              </a:lnSpc>
            </a:pPr>
            <a:endParaRPr lang="en-GB" sz="2400" dirty="0"/>
          </a:p>
          <a:p>
            <a:pPr>
              <a:lnSpc>
                <a:spcPct val="80000"/>
              </a:lnSpc>
            </a:pPr>
            <a:r>
              <a:rPr lang="en-GB" sz="2400" dirty="0"/>
              <a:t>First white teenager with type 2 diabetes was diagnosed in 2002</a:t>
            </a:r>
          </a:p>
          <a:p>
            <a:pPr>
              <a:lnSpc>
                <a:spcPct val="80000"/>
              </a:lnSpc>
            </a:pPr>
            <a:endParaRPr lang="en-GB" sz="2400" dirty="0"/>
          </a:p>
          <a:p>
            <a:pPr>
              <a:lnSpc>
                <a:spcPct val="80000"/>
              </a:lnSpc>
            </a:pPr>
            <a:r>
              <a:rPr lang="en-GB" sz="2400" dirty="0"/>
              <a:t>Exponential rise in teenage type 2 diabetes predicted</a:t>
            </a:r>
          </a:p>
          <a:p>
            <a:pPr>
              <a:lnSpc>
                <a:spcPct val="80000"/>
              </a:lnSpc>
            </a:pP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9798"/>
            <a:ext cx="8229600" cy="861134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Our figures – Young Adult Clinic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552" y="1020932"/>
            <a:ext cx="8509247" cy="5105232"/>
          </a:xfrm>
          <a:noFill/>
        </p:spPr>
        <p:txBody>
          <a:bodyPr>
            <a:normAutofit/>
          </a:bodyPr>
          <a:lstStyle/>
          <a:p>
            <a:pPr>
              <a:buNone/>
            </a:pPr>
            <a:r>
              <a:rPr lang="en-GB" dirty="0" smtClean="0"/>
              <a:t>Total number of patients (active) on Diamond</a:t>
            </a:r>
          </a:p>
          <a:p>
            <a:pPr>
              <a:buNone/>
            </a:pPr>
            <a:r>
              <a:rPr lang="en-GB" dirty="0" smtClean="0"/>
              <a:t>(Diabetes Database)  16-25 years : 219</a:t>
            </a:r>
          </a:p>
          <a:p>
            <a:pPr>
              <a:buNone/>
            </a:pPr>
            <a:r>
              <a:rPr lang="en-GB" dirty="0" smtClean="0"/>
              <a:t>	Type </a:t>
            </a:r>
            <a:r>
              <a:rPr lang="en-GB" dirty="0"/>
              <a:t>1 = 162</a:t>
            </a:r>
          </a:p>
          <a:p>
            <a:pPr>
              <a:buNone/>
            </a:pPr>
            <a:r>
              <a:rPr lang="en-GB" dirty="0" smtClean="0"/>
              <a:t>	Type </a:t>
            </a:r>
            <a:r>
              <a:rPr lang="en-GB" dirty="0"/>
              <a:t>2 = 46</a:t>
            </a:r>
          </a:p>
          <a:p>
            <a:pPr>
              <a:buNone/>
            </a:pPr>
            <a:r>
              <a:rPr lang="en-GB" dirty="0" smtClean="0"/>
              <a:t>	Other </a:t>
            </a:r>
            <a:r>
              <a:rPr lang="en-GB" dirty="0"/>
              <a:t>= 11</a:t>
            </a:r>
          </a:p>
          <a:p>
            <a:pPr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sz="2000" i="1" dirty="0"/>
              <a:t>Type 2 Diabetes in children and young adults in East London: an alarmingly high prevalence. A Balasanthiran, T O'Shea, A Moodambail, T Woodcock, AJ Poots, M Stacey, S Vijayaraghavan. Practical Diabetes June 2012;29(5):193-8</a:t>
            </a:r>
          </a:p>
          <a:p>
            <a:pPr marL="0" indent="0">
              <a:buNone/>
            </a:pPr>
            <a:r>
              <a:rPr lang="en-GB" sz="2000" i="1" dirty="0"/>
              <a:t> </a:t>
            </a:r>
          </a:p>
          <a:p>
            <a:pPr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Diagnostic Criteria </a:t>
            </a:r>
            <a:r>
              <a:rPr lang="en-GB" sz="2700" dirty="0" smtClean="0">
                <a:solidFill>
                  <a:schemeClr val="tx2"/>
                </a:solidFill>
              </a:rPr>
              <a:t>WHO 2006</a:t>
            </a:r>
            <a:endParaRPr lang="en-GB" sz="27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229" y="1242874"/>
            <a:ext cx="8340571" cy="488328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dirty="0" smtClean="0"/>
              <a:t>Diabetes symptoms plus: </a:t>
            </a:r>
          </a:p>
          <a:p>
            <a:pPr>
              <a:buFont typeface="Wingdings" pitchFamily="2" charset="2"/>
              <a:buChar char="§"/>
            </a:pPr>
            <a:r>
              <a:rPr lang="en-GB" dirty="0" smtClean="0"/>
              <a:t>a random venous plasma </a:t>
            </a:r>
            <a:r>
              <a:rPr lang="en-GB" dirty="0" err="1" smtClean="0"/>
              <a:t>glucose,concentration</a:t>
            </a:r>
            <a:r>
              <a:rPr lang="en-GB" dirty="0" smtClean="0"/>
              <a:t> ≥ 11.1 </a:t>
            </a:r>
            <a:r>
              <a:rPr lang="en-GB" dirty="0" err="1" smtClean="0"/>
              <a:t>mmol</a:t>
            </a:r>
            <a:r>
              <a:rPr lang="en-GB" dirty="0" smtClean="0"/>
              <a:t>/l or </a:t>
            </a:r>
          </a:p>
          <a:p>
            <a:pPr>
              <a:buFont typeface="Wingdings" pitchFamily="2" charset="2"/>
              <a:buChar char="§"/>
            </a:pPr>
            <a:r>
              <a:rPr lang="en-GB" dirty="0" smtClean="0"/>
              <a:t>a fasting plasma glucose concentration ≥ 7.0 </a:t>
            </a:r>
            <a:r>
              <a:rPr lang="en-GB" dirty="0" err="1" smtClean="0"/>
              <a:t>mmol</a:t>
            </a:r>
            <a:r>
              <a:rPr lang="en-GB" dirty="0" smtClean="0"/>
              <a:t>/l (whole blood ≥ 6.1 </a:t>
            </a:r>
            <a:r>
              <a:rPr lang="en-GB" dirty="0" err="1" smtClean="0"/>
              <a:t>mmol</a:t>
            </a:r>
            <a:r>
              <a:rPr lang="en-GB" dirty="0" smtClean="0"/>
              <a:t>/l) or</a:t>
            </a:r>
          </a:p>
          <a:p>
            <a:pPr>
              <a:buFont typeface="Wingdings" pitchFamily="2" charset="2"/>
              <a:buChar char="§"/>
            </a:pPr>
            <a:r>
              <a:rPr lang="en-GB" dirty="0" smtClean="0"/>
              <a:t> two hour plasma glucose concentration ≥ 11.1 </a:t>
            </a:r>
            <a:r>
              <a:rPr lang="en-GB" dirty="0" err="1" smtClean="0"/>
              <a:t>mmol</a:t>
            </a:r>
            <a:r>
              <a:rPr lang="en-GB" dirty="0" smtClean="0"/>
              <a:t>/l two hours after 75g glucose in an oral glucose tolerance test (OGTT).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8978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Hba1c for the diagnosis, WHO 2011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455" y="4202046"/>
            <a:ext cx="8680181" cy="2446405"/>
          </a:xfrm>
        </p:spPr>
        <p:txBody>
          <a:bodyPr/>
          <a:lstStyle/>
          <a:p>
            <a:r>
              <a:rPr lang="en-GB" dirty="0" smtClean="0"/>
              <a:t>Hba1c or glycosylated of &gt; 48 </a:t>
            </a:r>
            <a:r>
              <a:rPr lang="en-GB" dirty="0" err="1" smtClean="0"/>
              <a:t>mmol</a:t>
            </a:r>
            <a:r>
              <a:rPr lang="en-GB" dirty="0" smtClean="0"/>
              <a:t>/</a:t>
            </a:r>
            <a:r>
              <a:rPr lang="en-GB" dirty="0" err="1" smtClean="0"/>
              <a:t>mol</a:t>
            </a:r>
            <a:r>
              <a:rPr lang="en-GB" dirty="0" smtClean="0"/>
              <a:t> </a:t>
            </a:r>
            <a:r>
              <a:rPr lang="en-GB" dirty="0" smtClean="0"/>
              <a:t>(</a:t>
            </a:r>
            <a:r>
              <a:rPr lang="en-GB" dirty="0" smtClean="0"/>
              <a:t>6.5%</a:t>
            </a:r>
            <a:r>
              <a:rPr lang="en-GB" dirty="0" smtClean="0"/>
              <a:t>)</a:t>
            </a:r>
            <a:endParaRPr lang="en-GB" dirty="0"/>
          </a:p>
          <a:p>
            <a:r>
              <a:rPr lang="en-GB" dirty="0" smtClean="0"/>
              <a:t>Pre-diabetes: Hba1c of 42 – 48 </a:t>
            </a:r>
            <a:r>
              <a:rPr lang="en-GB" dirty="0" err="1" smtClean="0"/>
              <a:t>mmol</a:t>
            </a:r>
            <a:r>
              <a:rPr lang="en-GB" dirty="0" smtClean="0"/>
              <a:t>/mol</a:t>
            </a:r>
            <a:endParaRPr lang="en-GB" dirty="0"/>
          </a:p>
        </p:txBody>
      </p:sp>
      <p:pic>
        <p:nvPicPr>
          <p:cNvPr id="5" name="Picture 4" descr="glycosylated-Hg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902" y="1500729"/>
            <a:ext cx="3810000" cy="2486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Management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5937" y="1417637"/>
            <a:ext cx="7230863" cy="4743465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Diet </a:t>
            </a:r>
          </a:p>
          <a:p>
            <a:r>
              <a:rPr lang="en-GB" dirty="0" smtClean="0"/>
              <a:t>Exercise and Lifestyle:</a:t>
            </a:r>
            <a:r>
              <a:rPr lang="en-US" dirty="0" smtClean="0"/>
              <a:t>Recommended 150 </a:t>
            </a:r>
            <a:r>
              <a:rPr lang="en-US" dirty="0" err="1" smtClean="0"/>
              <a:t>mins</a:t>
            </a:r>
            <a:r>
              <a:rPr lang="en-US" dirty="0" smtClean="0"/>
              <a:t> /week of moderate to vigorous physical activity (30 </a:t>
            </a:r>
            <a:r>
              <a:rPr lang="en-US" dirty="0" err="1" smtClean="0"/>
              <a:t>mins</a:t>
            </a:r>
            <a:r>
              <a:rPr lang="en-US" dirty="0" smtClean="0"/>
              <a:t>/day for 5 days)</a:t>
            </a:r>
            <a:endParaRPr lang="en-GB" dirty="0" smtClean="0"/>
          </a:p>
          <a:p>
            <a:r>
              <a:rPr lang="en-GB" dirty="0" smtClean="0"/>
              <a:t>Medication</a:t>
            </a:r>
          </a:p>
          <a:p>
            <a:r>
              <a:rPr lang="en-GB" dirty="0" smtClean="0"/>
              <a:t>Monitoring</a:t>
            </a:r>
          </a:p>
          <a:p>
            <a:r>
              <a:rPr lang="en-GB" dirty="0" smtClean="0"/>
              <a:t>Multi-disciplinary care</a:t>
            </a:r>
          </a:p>
          <a:p>
            <a:r>
              <a:rPr lang="en-GB" dirty="0" smtClean="0"/>
              <a:t>Emotional support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Healthy Eating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1" y="1278384"/>
            <a:ext cx="7532702" cy="4466039"/>
          </a:xfrm>
        </p:spPr>
        <p:txBody>
          <a:bodyPr/>
          <a:lstStyle/>
          <a:p>
            <a:r>
              <a:rPr lang="en-GB" sz="2800" dirty="0" smtClean="0"/>
              <a:t>Well balanced, regular meals (occasional treats)</a:t>
            </a:r>
          </a:p>
          <a:p>
            <a:r>
              <a:rPr lang="en-GB" sz="2800" dirty="0" smtClean="0"/>
              <a:t>Reduce alcohol</a:t>
            </a:r>
          </a:p>
          <a:p>
            <a:r>
              <a:rPr lang="en-GB" sz="2800" dirty="0" smtClean="0"/>
              <a:t>Cut back on sugar</a:t>
            </a:r>
          </a:p>
          <a:p>
            <a:r>
              <a:rPr lang="en-GB" sz="2800" dirty="0" smtClean="0"/>
              <a:t>Reduce salt</a:t>
            </a:r>
          </a:p>
          <a:p>
            <a:r>
              <a:rPr lang="en-GB" sz="2800" dirty="0" smtClean="0"/>
              <a:t>Avoid diabetic foods</a:t>
            </a:r>
          </a:p>
          <a:p>
            <a:r>
              <a:rPr lang="en-GB" sz="2800" dirty="0" smtClean="0"/>
              <a:t>Slowly absorbed foods with low </a:t>
            </a:r>
            <a:r>
              <a:rPr lang="en-GB" sz="2800" dirty="0" err="1" smtClean="0"/>
              <a:t>Glycaemic</a:t>
            </a:r>
            <a:r>
              <a:rPr lang="en-GB" sz="2800" dirty="0" smtClean="0"/>
              <a:t> Index (GI)</a:t>
            </a:r>
          </a:p>
          <a:p>
            <a:r>
              <a:rPr lang="en-GB" sz="2800" dirty="0" err="1" smtClean="0"/>
              <a:t>Insulin:carbohydrate</a:t>
            </a:r>
            <a:r>
              <a:rPr lang="en-GB" sz="2800" dirty="0" smtClean="0"/>
              <a:t> ratios </a:t>
            </a:r>
            <a:endParaRPr lang="en-GB" dirty="0"/>
          </a:p>
        </p:txBody>
      </p:sp>
      <p:pic>
        <p:nvPicPr>
          <p:cNvPr id="2" name="Picture 1" descr="change4LifeLogo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241" y="5007823"/>
            <a:ext cx="2070100" cy="1473200"/>
          </a:xfrm>
          <a:prstGeom prst="rect">
            <a:avLst/>
          </a:prstGeom>
        </p:spPr>
      </p:pic>
      <p:pic>
        <p:nvPicPr>
          <p:cNvPr id="4" name="Picture 3" descr="image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395" y="2635179"/>
            <a:ext cx="1100143" cy="217278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4230"/>
            <a:ext cx="6833981" cy="1265969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Counterpoint Study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411" y="2077453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8 weeks – 600 cal/day</a:t>
            </a:r>
          </a:p>
          <a:p>
            <a:pPr marL="0" indent="0">
              <a:buNone/>
            </a:pPr>
            <a:r>
              <a:rPr lang="en-US" dirty="0" smtClean="0"/>
              <a:t>Weight loss: 3.9 kg in 1</a:t>
            </a:r>
            <a:r>
              <a:rPr lang="en-US" baseline="30000" dirty="0" smtClean="0"/>
              <a:t>st</a:t>
            </a:r>
            <a:r>
              <a:rPr lang="en-US" dirty="0" smtClean="0"/>
              <a:t> week, total loss </a:t>
            </a:r>
          </a:p>
          <a:p>
            <a:pPr marL="0" indent="0">
              <a:buNone/>
            </a:pPr>
            <a:r>
              <a:rPr lang="en-US" dirty="0" smtClean="0"/>
              <a:t>15.3 </a:t>
            </a:r>
            <a:r>
              <a:rPr lang="en-US" u="sng" dirty="0" smtClean="0"/>
              <a:t>+</a:t>
            </a:r>
            <a:r>
              <a:rPr lang="en-US" dirty="0" smtClean="0"/>
              <a:t> 1.2 kg</a:t>
            </a:r>
          </a:p>
          <a:p>
            <a:pPr marL="0" indent="0">
              <a:buNone/>
            </a:pPr>
            <a:r>
              <a:rPr lang="en-US" dirty="0" smtClean="0"/>
              <a:t>Reduction in plasma insulin with normal</a:t>
            </a:r>
          </a:p>
          <a:p>
            <a:pPr marL="0" indent="0">
              <a:buNone/>
            </a:pPr>
            <a:r>
              <a:rPr lang="en-US" dirty="0" smtClean="0"/>
              <a:t>Sensitivity in 8 weeks</a:t>
            </a:r>
          </a:p>
          <a:p>
            <a:pPr marL="0" indent="0">
              <a:buNone/>
            </a:pPr>
            <a:r>
              <a:rPr lang="en-US" dirty="0" smtClean="0"/>
              <a:t>Reduced liver fat and insulin levels</a:t>
            </a:r>
          </a:p>
          <a:p>
            <a:pPr marL="0" indent="0">
              <a:buNone/>
            </a:pPr>
            <a:r>
              <a:rPr lang="en-US" dirty="0" err="1" smtClean="0"/>
              <a:t>Normalisation</a:t>
            </a:r>
            <a:r>
              <a:rPr lang="en-US" dirty="0" smtClean="0"/>
              <a:t> of b cell function in 8 weeks</a:t>
            </a:r>
          </a:p>
          <a:p>
            <a:pPr marL="0" indent="0">
              <a:buNone/>
            </a:pPr>
            <a:r>
              <a:rPr lang="en-US" dirty="0" smtClean="0"/>
              <a:t>No change in muscle insulin sensitivity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images-1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421" y="0"/>
            <a:ext cx="1923992" cy="2727157"/>
          </a:xfrm>
          <a:prstGeom prst="rect">
            <a:avLst/>
          </a:prstGeom>
        </p:spPr>
      </p:pic>
      <p:pic>
        <p:nvPicPr>
          <p:cNvPr id="5" name="Picture 4" descr="diabetes_2259631789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311892" cy="68820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2173" y="830913"/>
            <a:ext cx="4439209" cy="58477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2"/>
                </a:solidFill>
              </a:rPr>
              <a:t>Ramadan &amp; Diabetes</a:t>
            </a:r>
            <a:endParaRPr lang="en-US" sz="32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297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Ramadan and Diabetes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Fasting from sunrise to sunset</a:t>
            </a:r>
          </a:p>
          <a:p>
            <a:r>
              <a:rPr lang="en-GB" dirty="0" smtClean="0"/>
              <a:t>Exceptions</a:t>
            </a:r>
          </a:p>
          <a:p>
            <a:r>
              <a:rPr lang="en-GB" dirty="0" smtClean="0"/>
              <a:t>Long summer days – dehydration, hypoglycaemia</a:t>
            </a:r>
          </a:p>
          <a:p>
            <a:r>
              <a:rPr lang="en-GB" dirty="0" smtClean="0"/>
              <a:t>Advice re: food and medication adjustment</a:t>
            </a:r>
          </a:p>
          <a:p>
            <a:r>
              <a:rPr lang="en-GB" dirty="0" smtClean="0"/>
              <a:t>Tests, clinic appointments</a:t>
            </a:r>
            <a:endParaRPr lang="en-GB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0945" y="279667"/>
            <a:ext cx="968668" cy="9666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4680" y="482802"/>
            <a:ext cx="7133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150" dirty="0" smtClean="0">
                <a:solidFill>
                  <a:srgbClr val="78BB2E"/>
                </a:solidFill>
                <a:latin typeface="Arial Black"/>
                <a:cs typeface="Arial Black"/>
              </a:rPr>
              <a:t>W</a:t>
            </a:r>
            <a:r>
              <a:rPr lang="en-US" sz="3600" spc="-300" dirty="0" smtClean="0">
                <a:solidFill>
                  <a:srgbClr val="78BB2E"/>
                </a:solidFill>
                <a:latin typeface="Arial Black"/>
                <a:cs typeface="Arial Black"/>
              </a:rPr>
              <a:t>HO</a:t>
            </a:r>
            <a:r>
              <a:rPr lang="en-US" sz="3600" spc="-150" dirty="0" smtClean="0">
                <a:solidFill>
                  <a:srgbClr val="78BB2E"/>
                </a:solidFill>
                <a:latin typeface="Arial Black"/>
                <a:cs typeface="Arial Black"/>
              </a:rPr>
              <a:t> IS EXE</a:t>
            </a:r>
            <a:r>
              <a:rPr lang="en-US" sz="3600" spc="-300" dirty="0" smtClean="0">
                <a:solidFill>
                  <a:srgbClr val="78BB2E"/>
                </a:solidFill>
                <a:latin typeface="Arial Black"/>
                <a:cs typeface="Arial Black"/>
              </a:rPr>
              <a:t>M</a:t>
            </a:r>
            <a:r>
              <a:rPr lang="en-US" sz="3600" spc="-150" dirty="0" smtClean="0">
                <a:solidFill>
                  <a:srgbClr val="78BB2E"/>
                </a:solidFill>
                <a:latin typeface="Arial Black"/>
                <a:cs typeface="Arial Black"/>
              </a:rPr>
              <a:t>PT?</a:t>
            </a:r>
            <a:endParaRPr lang="en-US" sz="3600" spc="-150" dirty="0">
              <a:solidFill>
                <a:srgbClr val="78BB2E"/>
              </a:solidFill>
              <a:latin typeface="Arial Black"/>
              <a:cs typeface="Arial Blac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43455" y="609101"/>
            <a:ext cx="608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78BB2E"/>
                </a:solidFill>
                <a:latin typeface="Arial Black"/>
                <a:cs typeface="Arial Black"/>
              </a:rPr>
              <a:t>1.2</a:t>
            </a:r>
            <a:endParaRPr lang="en-US" sz="1400" dirty="0">
              <a:solidFill>
                <a:srgbClr val="78BB2E"/>
              </a:solidFill>
              <a:latin typeface="Arial Black"/>
              <a:cs typeface="Arial Black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4213" y="6120246"/>
            <a:ext cx="2565400" cy="482600"/>
          </a:xfrm>
          <a:prstGeom prst="rect">
            <a:avLst/>
          </a:prstGeom>
        </p:spPr>
      </p:pic>
      <p:sp>
        <p:nvSpPr>
          <p:cNvPr id="11" name="Rectangle 5"/>
          <p:cNvSpPr>
            <a:spLocks noGrp="1" noChangeArrowheads="1"/>
          </p:cNvSpPr>
          <p:nvPr>
            <p:ph idx="1"/>
          </p:nvPr>
        </p:nvSpPr>
        <p:spPr>
          <a:xfrm>
            <a:off x="624680" y="1357745"/>
            <a:ext cx="7854950" cy="4389875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en-GB" sz="2500" b="1" spc="-80" dirty="0">
                <a:solidFill>
                  <a:srgbClr val="11296B"/>
                </a:solidFill>
                <a:latin typeface="Arial" charset="0"/>
              </a:rPr>
              <a:t>There are certain groups of people and circumstances where you may be exempt from fasting. For example:</a:t>
            </a:r>
          </a:p>
          <a:p>
            <a:pPr>
              <a:buClr>
                <a:srgbClr val="11296B"/>
              </a:buClr>
            </a:pPr>
            <a:r>
              <a:rPr lang="en-GB" altLang="en-US" sz="22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c</a:t>
            </a:r>
            <a:r>
              <a:rPr lang="en-GB" altLang="en-US" sz="22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hildren </a:t>
            </a:r>
            <a:r>
              <a:rPr lang="en-GB" altLang="en-US" sz="22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(under the age of puberty)</a:t>
            </a:r>
          </a:p>
          <a:p>
            <a:pPr>
              <a:buClr>
                <a:srgbClr val="11296B"/>
              </a:buClr>
            </a:pPr>
            <a:r>
              <a:rPr lang="en-GB" altLang="en-US" sz="22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e</a:t>
            </a:r>
            <a:r>
              <a:rPr lang="en-GB" altLang="en-US" sz="22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lderly </a:t>
            </a:r>
            <a:endParaRPr lang="en-GB" altLang="en-US" sz="2200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>
              <a:buClr>
                <a:srgbClr val="11296B"/>
              </a:buClr>
            </a:pPr>
            <a:r>
              <a:rPr lang="en-GB" altLang="en-US" sz="22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</a:t>
            </a:r>
            <a:r>
              <a:rPr lang="en-GB" altLang="en-US" sz="22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he </a:t>
            </a:r>
            <a:r>
              <a:rPr lang="en-GB" altLang="en-US" sz="22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sick</a:t>
            </a:r>
          </a:p>
          <a:p>
            <a:pPr>
              <a:buClr>
                <a:srgbClr val="11296B"/>
              </a:buClr>
            </a:pPr>
            <a:r>
              <a:rPr lang="en-GB" altLang="en-US" sz="22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</a:t>
            </a:r>
            <a:r>
              <a:rPr lang="en-GB" altLang="en-US" sz="22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hose </a:t>
            </a:r>
            <a:r>
              <a:rPr lang="en-GB" altLang="en-US" sz="22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with learning difficulties</a:t>
            </a:r>
          </a:p>
          <a:p>
            <a:pPr>
              <a:buClr>
                <a:srgbClr val="11296B"/>
              </a:buClr>
            </a:pPr>
            <a:r>
              <a:rPr lang="en-GB" altLang="en-US" sz="22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</a:t>
            </a:r>
            <a:r>
              <a:rPr lang="en-GB" altLang="en-US" sz="22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hose </a:t>
            </a:r>
            <a:r>
              <a:rPr lang="en-GB" altLang="en-US" sz="22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who are travelling</a:t>
            </a:r>
          </a:p>
          <a:p>
            <a:pPr>
              <a:buClr>
                <a:srgbClr val="11296B"/>
              </a:buClr>
            </a:pPr>
            <a:r>
              <a:rPr lang="en-GB" altLang="en-US" sz="22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p</a:t>
            </a:r>
            <a:r>
              <a:rPr lang="en-GB" altLang="en-US" sz="22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regnant</a:t>
            </a:r>
            <a:r>
              <a:rPr lang="en-GB" altLang="en-US" sz="22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, breastfeeding and menstruating women. </a:t>
            </a:r>
          </a:p>
        </p:txBody>
      </p:sp>
      <p:sp>
        <p:nvSpPr>
          <p:cNvPr id="9" name="Rectangle 8"/>
          <p:cNvSpPr/>
          <p:nvPr/>
        </p:nvSpPr>
        <p:spPr>
          <a:xfrm>
            <a:off x="624680" y="4884218"/>
            <a:ext cx="76187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However, should any one of you be sick or on a journey, then </a:t>
            </a:r>
            <a:r>
              <a:rPr lang="en-GB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(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he should fast) a number of other days (equal to the missed ones); </a:t>
            </a:r>
          </a:p>
          <a:p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 as for those who fast (with difficulty) they have a choice either to fast or to feed a poor person for every day. </a:t>
            </a:r>
            <a:br>
              <a:rPr lang="en-GB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(Surah Baqarah: Ayah 184) </a:t>
            </a:r>
          </a:p>
        </p:txBody>
      </p:sp>
    </p:spTree>
    <p:extLst>
      <p:ext uri="{BB962C8B-B14F-4D97-AF65-F5344CB8AC3E}">
        <p14:creationId xmlns:p14="http://schemas.microsoft.com/office/powerpoint/2010/main" val="2773091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0166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6342"/>
            <a:ext cx="8229600" cy="49898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Diabetes has been known since the first century </a:t>
            </a:r>
            <a:r>
              <a:rPr lang="en-GB" sz="2800" dirty="0" smtClean="0"/>
              <a:t>B.C., </a:t>
            </a:r>
            <a:r>
              <a:rPr lang="en-GB" sz="2800" dirty="0"/>
              <a:t>when a Greek physician, </a:t>
            </a:r>
            <a:r>
              <a:rPr lang="en-GB" sz="2800" dirty="0" err="1"/>
              <a:t>Aretus</a:t>
            </a:r>
            <a:r>
              <a:rPr lang="en-GB" sz="2800" dirty="0"/>
              <a:t> the Cappadocian, named it </a:t>
            </a:r>
            <a:r>
              <a:rPr lang="en-GB" sz="2800" i="1" dirty="0" err="1"/>
              <a:t>diabainein</a:t>
            </a:r>
            <a:r>
              <a:rPr lang="en-GB" sz="2800" dirty="0"/>
              <a:t>, meaning "a siphon," referring to the excessive urination associated with the disease. The word </a:t>
            </a:r>
            <a:r>
              <a:rPr lang="en-GB" sz="2800" i="1" dirty="0"/>
              <a:t>diabetes</a:t>
            </a:r>
            <a:r>
              <a:rPr lang="en-GB" sz="2800" dirty="0"/>
              <a:t> was first recorded in 1425, and in 1675, the Greek </a:t>
            </a:r>
            <a:r>
              <a:rPr lang="en-GB" sz="2800" i="1" dirty="0"/>
              <a:t>mellitus</a:t>
            </a:r>
            <a:r>
              <a:rPr lang="en-GB" sz="2800" dirty="0"/>
              <a:t>, “like honey,” was added, to reflect the sweet smell and taste of the patient’s urine. </a:t>
            </a:r>
            <a:endParaRPr lang="en-GB" sz="2800" dirty="0" smtClean="0"/>
          </a:p>
          <a:p>
            <a:pPr marL="0" indent="0">
              <a:buNone/>
            </a:pPr>
            <a:endParaRPr lang="en-GB" sz="2800" dirty="0" smtClean="0"/>
          </a:p>
          <a:p>
            <a:pPr marL="0" indent="0">
              <a:buNone/>
            </a:pPr>
            <a:r>
              <a:rPr lang="en-GB" sz="2800" i="1" dirty="0"/>
              <a:t>D</a:t>
            </a:r>
            <a:r>
              <a:rPr lang="en-GB" sz="2800" i="1" dirty="0" smtClean="0"/>
              <a:t>iabetes Insipidus</a:t>
            </a:r>
            <a:r>
              <a:rPr lang="en-GB" sz="2800" dirty="0"/>
              <a:t>, </a:t>
            </a:r>
            <a:r>
              <a:rPr lang="en-GB" sz="2800" dirty="0" smtClean="0"/>
              <a:t>unrelated and rare is caused </a:t>
            </a:r>
            <a:r>
              <a:rPr lang="en-GB" sz="2800" dirty="0"/>
              <a:t>by a </a:t>
            </a:r>
            <a:r>
              <a:rPr lang="en-GB" sz="2800" dirty="0" smtClean="0"/>
              <a:t>deficiency of anti-diuretic hormone.</a:t>
            </a:r>
            <a:endParaRPr lang="en-GB" sz="2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1412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Type 1 Diabetes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b="1" dirty="0">
                <a:solidFill>
                  <a:srgbClr val="3366FF"/>
                </a:solidFill>
              </a:rPr>
              <a:t>Insulin therapy:</a:t>
            </a:r>
          </a:p>
          <a:p>
            <a:pPr>
              <a:buNone/>
            </a:pPr>
            <a:r>
              <a:rPr lang="en-GB" dirty="0" smtClean="0"/>
              <a:t>Modes </a:t>
            </a:r>
            <a:r>
              <a:rPr lang="en-GB" dirty="0" smtClean="0"/>
              <a:t>of administration</a:t>
            </a:r>
          </a:p>
          <a:p>
            <a:pPr>
              <a:buNone/>
            </a:pPr>
            <a:r>
              <a:rPr lang="en-GB" dirty="0" smtClean="0"/>
              <a:t>Devices</a:t>
            </a:r>
          </a:p>
          <a:p>
            <a:pPr>
              <a:buNone/>
            </a:pPr>
            <a:r>
              <a:rPr lang="en-GB" dirty="0" smtClean="0"/>
              <a:t>Islet cell transplantation</a:t>
            </a:r>
          </a:p>
          <a:p>
            <a:pPr>
              <a:buNone/>
            </a:pPr>
            <a:r>
              <a:rPr lang="en-GB" dirty="0" smtClean="0"/>
              <a:t>Artificial Pancreas</a:t>
            </a:r>
            <a:endParaRPr lang="en-GB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1_Best-and-Banting-on-roof-e127931751027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55" y="1147261"/>
            <a:ext cx="3467100" cy="4305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6739" y="5673950"/>
            <a:ext cx="8391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 smtClean="0"/>
              <a:t>Drs</a:t>
            </a:r>
            <a:r>
              <a:rPr lang="en-US" sz="2000" i="1" dirty="0" smtClean="0"/>
              <a:t> Fredrick </a:t>
            </a:r>
            <a:r>
              <a:rPr lang="en-US" sz="2000" i="1" dirty="0" err="1" smtClean="0"/>
              <a:t>Banting</a:t>
            </a:r>
            <a:r>
              <a:rPr lang="en-US" sz="2000" i="1" dirty="0" smtClean="0"/>
              <a:t> and Charles Best ( and John MacLeod)  - Nobel Prize for Physiology/Medicine 1923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5096763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chemeClr val="tx2"/>
                </a:solidFill>
              </a:rPr>
              <a:t>What does insulin do?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1269508"/>
            <a:ext cx="8229600" cy="4856656"/>
          </a:xfrm>
        </p:spPr>
        <p:txBody>
          <a:bodyPr/>
          <a:lstStyle/>
          <a:p>
            <a:r>
              <a:rPr lang="en-GB" dirty="0" smtClean="0"/>
              <a:t>Firstly basal insulin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011364"/>
            <a:ext cx="62388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chemeClr val="tx2"/>
                </a:solidFill>
              </a:rPr>
              <a:t>What does insulin do?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And secondly bolus insulin</a:t>
            </a:r>
          </a:p>
          <a:p>
            <a:endParaRPr lang="en-GB" dirty="0" smtClean="0"/>
          </a:p>
        </p:txBody>
      </p:sp>
      <p:pic>
        <p:nvPicPr>
          <p:cNvPr id="512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133600"/>
            <a:ext cx="6248400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3049"/>
            <a:ext cx="4385574" cy="1293815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2"/>
                </a:solidFill>
              </a:rPr>
              <a:t>Insulin Treatment</a:t>
            </a:r>
            <a:endParaRPr lang="en-US" sz="3600" dirty="0">
              <a:solidFill>
                <a:schemeClr val="tx2"/>
              </a:solidFill>
            </a:endParaRPr>
          </a:p>
        </p:txBody>
      </p:sp>
      <p:pic>
        <p:nvPicPr>
          <p:cNvPr id="4" name="Content Placeholder 3" descr="insulinpen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1" r="20341"/>
          <a:stretch>
            <a:fillRect/>
          </a:stretch>
        </p:blipFill>
        <p:spPr>
          <a:xfrm>
            <a:off x="5749493" y="495812"/>
            <a:ext cx="2937306" cy="3363307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457200" y="1673696"/>
            <a:ext cx="4278748" cy="4452467"/>
          </a:xfrm>
        </p:spPr>
        <p:txBody>
          <a:bodyPr>
            <a:normAutofit/>
          </a:bodyPr>
          <a:lstStyle/>
          <a:p>
            <a:endParaRPr lang="en-US" sz="3200" dirty="0" smtClean="0"/>
          </a:p>
          <a:p>
            <a:r>
              <a:rPr lang="en-US" sz="3200" dirty="0" smtClean="0"/>
              <a:t>Different Insulin regimes: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Basal Insulin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Basal Bolus Insulin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Pre-mixed Insulin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pPr marL="457200" indent="-457200">
              <a:buFont typeface="Arial"/>
              <a:buChar char="•"/>
            </a:pPr>
            <a:endParaRPr lang="en-US" sz="3200" dirty="0"/>
          </a:p>
        </p:txBody>
      </p:sp>
      <p:pic>
        <p:nvPicPr>
          <p:cNvPr id="5" name="Picture 4" descr="Unknown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493" y="3859118"/>
            <a:ext cx="2937306" cy="252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5462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>
                <a:solidFill>
                  <a:schemeClr val="accent1"/>
                </a:solidFill>
              </a:rPr>
              <a:t>The insulin pump is, at present, the best way to copy a pancreas</a:t>
            </a:r>
          </a:p>
        </p:txBody>
      </p:sp>
      <p:pic>
        <p:nvPicPr>
          <p:cNvPr id="614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3568" y="1700808"/>
            <a:ext cx="7206952" cy="2160963"/>
          </a:xfrm>
          <a:noFill/>
        </p:spPr>
      </p:pic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933057"/>
            <a:ext cx="5023073" cy="2637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3132" y="938150"/>
            <a:ext cx="8585860" cy="760019"/>
          </a:xfrm>
        </p:spPr>
        <p:txBody>
          <a:bodyPr>
            <a:normAutofit fontScale="90000"/>
          </a:bodyPr>
          <a:lstStyle/>
          <a:p>
            <a:r>
              <a:rPr lang="en-GB" sz="2800" dirty="0" smtClean="0">
                <a:solidFill>
                  <a:schemeClr val="tx2"/>
                </a:solidFill>
              </a:rPr>
              <a:t>Insulin Pumps : Continuous sub-</a:t>
            </a:r>
            <a:r>
              <a:rPr lang="en-GB" sz="2800" dirty="0" err="1" smtClean="0">
                <a:solidFill>
                  <a:schemeClr val="tx2"/>
                </a:solidFill>
              </a:rPr>
              <a:t>cutaneous</a:t>
            </a:r>
            <a:r>
              <a:rPr lang="en-GB" sz="2800" dirty="0" smtClean="0">
                <a:solidFill>
                  <a:schemeClr val="tx2"/>
                </a:solidFill>
              </a:rPr>
              <a:t> Insulin Infusion for T1DM</a:t>
            </a:r>
            <a:endParaRPr lang="en-GB" sz="2800" dirty="0">
              <a:solidFill>
                <a:schemeClr val="tx2"/>
              </a:solidFill>
            </a:endParaRPr>
          </a:p>
        </p:txBody>
      </p:sp>
      <p:pic>
        <p:nvPicPr>
          <p:cNvPr id="8" name="Content Placeholder 7" descr="medicare-and-insulin-pump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913580" y="2168741"/>
            <a:ext cx="2838450" cy="3724275"/>
          </a:xfrm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498764" y="2208810"/>
            <a:ext cx="3562597" cy="391735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000" dirty="0" smtClean="0"/>
              <a:t>Use of an external pump reservoir that delivers short acting insulin continuously from a refillable storage reservoir through a sub-</a:t>
            </a:r>
            <a:r>
              <a:rPr lang="en-GB" sz="2000" dirty="0" err="1" smtClean="0"/>
              <a:t>cutaneous</a:t>
            </a:r>
            <a:r>
              <a:rPr lang="en-GB" sz="2000" dirty="0" smtClean="0"/>
              <a:t> </a:t>
            </a:r>
            <a:r>
              <a:rPr lang="en-GB" sz="2000" dirty="0" err="1" smtClean="0"/>
              <a:t>canula</a:t>
            </a:r>
            <a:endParaRPr lang="en-GB" sz="2000" dirty="0" smtClean="0"/>
          </a:p>
          <a:p>
            <a:pPr>
              <a:lnSpc>
                <a:spcPct val="90000"/>
              </a:lnSpc>
            </a:pPr>
            <a:endParaRPr lang="en-GB" sz="2000" dirty="0" smtClean="0"/>
          </a:p>
          <a:p>
            <a:pPr>
              <a:lnSpc>
                <a:spcPct val="90000"/>
              </a:lnSpc>
            </a:pPr>
            <a:r>
              <a:rPr lang="en-GB" sz="2000" dirty="0" smtClean="0"/>
              <a:t>Pump is programmed to deliver a basal rate through the day</a:t>
            </a:r>
          </a:p>
          <a:p>
            <a:pPr>
              <a:lnSpc>
                <a:spcPct val="90000"/>
              </a:lnSpc>
            </a:pPr>
            <a:endParaRPr lang="en-GB" sz="2000" dirty="0" smtClean="0"/>
          </a:p>
          <a:p>
            <a:pPr>
              <a:lnSpc>
                <a:spcPct val="90000"/>
              </a:lnSpc>
            </a:pPr>
            <a:r>
              <a:rPr lang="en-GB" sz="2000" dirty="0" smtClean="0"/>
              <a:t>Additional bolus rates are delivered when food is eaten</a:t>
            </a:r>
          </a:p>
          <a:p>
            <a:endParaRPr lang="en-GB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 bwMode="auto">
          <a:xfrm>
            <a:off x="273132" y="1730376"/>
            <a:ext cx="7916863" cy="439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CC"/>
              </a:buClr>
              <a:buSzTx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Indications for Insulin Pump Therapy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Continuous subcutaneous insulin infusion or ‘insulin pump' therapy is recommended as a possible treatment for adults and children 12 years and over with type 1 diabetes mellitus if:</a:t>
            </a:r>
          </a:p>
          <a:p>
            <a:r>
              <a:rPr lang="en-US" dirty="0"/>
              <a:t>attempts to reach target </a:t>
            </a:r>
            <a:r>
              <a:rPr lang="en-US" dirty="0" err="1"/>
              <a:t>haemoglobin</a:t>
            </a:r>
            <a:r>
              <a:rPr lang="en-US" dirty="0"/>
              <a:t> A1c (HbA1c) levels with multiple daily injections result in the person having ‘disabling </a:t>
            </a:r>
            <a:r>
              <a:rPr lang="en-US" dirty="0" err="1"/>
              <a:t>hypoglycaemia</a:t>
            </a:r>
            <a:r>
              <a:rPr lang="en-US" dirty="0"/>
              <a:t>', or</a:t>
            </a:r>
          </a:p>
          <a:p>
            <a:r>
              <a:rPr lang="en-US" dirty="0"/>
              <a:t>HbA1c levels have remained high (8.5% or above) with multiple daily injections (including using long-acting insulin analogues if appropriate) despite the person and/or their </a:t>
            </a:r>
            <a:r>
              <a:rPr lang="en-US" dirty="0" err="1"/>
              <a:t>carer</a:t>
            </a:r>
            <a:r>
              <a:rPr lang="en-US" dirty="0"/>
              <a:t> carefully trying to manage their diabetes.</a:t>
            </a:r>
          </a:p>
          <a:p>
            <a:r>
              <a:rPr lang="en-US" dirty="0"/>
              <a:t>Insulin pump therapy is recommended as a possible treatment for children under 12 years with type 1 diabetes mellitus if treatment with multiple daily injections is not practical or is not considered appropriate.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6073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Islet Cell transplantation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7591"/>
            <a:ext cx="8229600" cy="5187271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Involves </a:t>
            </a:r>
            <a:r>
              <a:rPr lang="en-US" dirty="0"/>
              <a:t>extracting islet cells from the pancreas of a deceased donor and implanting them in the </a:t>
            </a:r>
            <a:r>
              <a:rPr lang="en-US" dirty="0" smtClean="0"/>
              <a:t>liver </a:t>
            </a:r>
            <a:r>
              <a:rPr lang="en-US" dirty="0"/>
              <a:t>of someone with Type 1. </a:t>
            </a:r>
            <a:endParaRPr lang="en-US" dirty="0" smtClean="0"/>
          </a:p>
          <a:p>
            <a:r>
              <a:rPr lang="en-US" dirty="0"/>
              <a:t>M</a:t>
            </a:r>
            <a:r>
              <a:rPr lang="en-US" dirty="0" smtClean="0"/>
              <a:t>inor </a:t>
            </a:r>
            <a:r>
              <a:rPr lang="en-US" dirty="0"/>
              <a:t>procedure is usually done twice for each transplant </a:t>
            </a:r>
            <a:r>
              <a:rPr lang="en-US" dirty="0" smtClean="0"/>
              <a:t>patient</a:t>
            </a:r>
          </a:p>
          <a:p>
            <a:r>
              <a:rPr lang="en-US" dirty="0" smtClean="0"/>
              <a:t>Performed </a:t>
            </a:r>
            <a:r>
              <a:rPr lang="en-US" dirty="0"/>
              <a:t>with minimal risk using a needle under local </a:t>
            </a:r>
            <a:r>
              <a:rPr lang="en-US" dirty="0" err="1"/>
              <a:t>anaesthetic</a:t>
            </a:r>
            <a:r>
              <a:rPr lang="en-US" dirty="0" smtClean="0"/>
              <a:t>.</a:t>
            </a:r>
          </a:p>
          <a:p>
            <a:r>
              <a:rPr lang="en-US" dirty="0" smtClean="0"/>
              <a:t>Leads </a:t>
            </a:r>
            <a:r>
              <a:rPr lang="en-US" dirty="0"/>
              <a:t>to improved awareness of </a:t>
            </a:r>
            <a:r>
              <a:rPr lang="en-US" dirty="0" err="1"/>
              <a:t>hypoglycaemia</a:t>
            </a:r>
            <a:r>
              <a:rPr lang="en-US" dirty="0"/>
              <a:t>, less variability in blood glucose levels, improved average blood glucose, improved quality of life and reduced fear of hypos. </a:t>
            </a:r>
            <a:endParaRPr lang="en-US" dirty="0" smtClean="0"/>
          </a:p>
          <a:p>
            <a:r>
              <a:rPr lang="en-US" dirty="0" smtClean="0"/>
              <a:t>Government funded national transplant </a:t>
            </a:r>
            <a:r>
              <a:rPr lang="en-US" dirty="0" err="1" smtClean="0"/>
              <a:t>programme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1421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3477" y="427327"/>
            <a:ext cx="7869508" cy="5632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Who might be suitable for an islet transplant</a:t>
            </a:r>
            <a:r>
              <a:rPr lang="en-US" sz="3600" dirty="0" smtClean="0">
                <a:solidFill>
                  <a:schemeClr val="tx2"/>
                </a:solidFill>
              </a:rPr>
              <a:t>?</a:t>
            </a:r>
          </a:p>
          <a:p>
            <a:endParaRPr lang="en-US" sz="3600" b="1" dirty="0"/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People with Type 1 diabetes who have experienced two or more severe hypos within the last two years, and have impaired awareness of </a:t>
            </a:r>
            <a:r>
              <a:rPr lang="en-US" sz="2800" dirty="0" err="1"/>
              <a:t>hypoglycaemia</a:t>
            </a:r>
            <a:r>
              <a:rPr lang="en-US" sz="2800" dirty="0"/>
              <a:t>.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People with Type 1 diabetes and a functioning kidney transplant who experience severe hypos and impaired </a:t>
            </a:r>
            <a:r>
              <a:rPr lang="en-US" sz="2800" dirty="0" err="1"/>
              <a:t>hypoglycaemia</a:t>
            </a:r>
            <a:r>
              <a:rPr lang="en-US" sz="2800" dirty="0"/>
              <a:t> awareness or poor blood glucose control despite the best medical therapy.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41748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1346" y="750263"/>
            <a:ext cx="6773326" cy="529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578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slet-cell-transplantation-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91" y="2227193"/>
            <a:ext cx="4134213" cy="3023825"/>
          </a:xfrm>
          <a:prstGeom prst="rect">
            <a:avLst/>
          </a:prstGeom>
        </p:spPr>
      </p:pic>
      <p:pic>
        <p:nvPicPr>
          <p:cNvPr id="8" name="Picture 7" descr="Langerhanssche_Inse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716" y="2227193"/>
            <a:ext cx="3293007" cy="286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425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435" y="154312"/>
            <a:ext cx="6908073" cy="850575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</a:rPr>
              <a:t>		</a:t>
            </a:r>
            <a:r>
              <a:rPr lang="en-US" sz="4000" b="0" dirty="0" smtClean="0">
                <a:solidFill>
                  <a:schemeClr val="tx2"/>
                </a:solidFill>
              </a:rPr>
              <a:t>Artificial Pancreas</a:t>
            </a:r>
            <a:endParaRPr lang="en-US" sz="4000" b="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0689" y="1602475"/>
            <a:ext cx="4878380" cy="452368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300" dirty="0"/>
              <a:t>A</a:t>
            </a:r>
            <a:r>
              <a:rPr lang="en-US" sz="3300" dirty="0" smtClean="0"/>
              <a:t> </a:t>
            </a:r>
            <a:r>
              <a:rPr lang="en-US" sz="3300" dirty="0"/>
              <a:t>system that measures blood glucose levels on a minute-to-minute basis using a continuous glucose monitor (CGM), and transmits this information to an insulin pump that calculates and releases the required amount of insulin into the body</a:t>
            </a:r>
            <a:r>
              <a:rPr lang="en-US" sz="3300" dirty="0" smtClean="0"/>
              <a:t>.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da-DK" sz="2800" dirty="0" err="1"/>
              <a:t>Glucose</a:t>
            </a:r>
            <a:r>
              <a:rPr lang="da-DK" sz="2800" dirty="0"/>
              <a:t> sensor under skin</a:t>
            </a:r>
          </a:p>
          <a:p>
            <a:r>
              <a:rPr lang="en-US" sz="2800" dirty="0"/>
              <a:t>Wireless transmission</a:t>
            </a:r>
          </a:p>
          <a:p>
            <a:r>
              <a:rPr lang="en-US" sz="2800" dirty="0"/>
              <a:t>Monitor picks up data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flipH="1">
            <a:off x="4355729" y="4486930"/>
            <a:ext cx="4593907" cy="163923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 descr="de11-2-artificial-pancreas-diagram.ashx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4567"/>
            <a:ext cx="3810000" cy="288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050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Type 2 Diabetes – Oral Treatment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95032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3366FF"/>
                </a:solidFill>
              </a:rPr>
              <a:t>Metformin</a:t>
            </a:r>
            <a:r>
              <a:rPr lang="en-US" dirty="0" smtClean="0">
                <a:solidFill>
                  <a:srgbClr val="3366FF"/>
                </a:solidFill>
              </a:rPr>
              <a:t>:</a:t>
            </a:r>
          </a:p>
          <a:p>
            <a:pPr marL="0" indent="0">
              <a:buNone/>
            </a:pPr>
            <a:r>
              <a:rPr lang="en-US" dirty="0" err="1" smtClean="0"/>
              <a:t>Biguanide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Reduces hepatic glucose output, addresses insulin resistance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Advantages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Weight neutral</a:t>
            </a:r>
          </a:p>
          <a:p>
            <a:pPr marL="0" indent="0">
              <a:buNone/>
            </a:pPr>
            <a:r>
              <a:rPr lang="en-US" dirty="0" smtClean="0"/>
              <a:t>Use in Insulin Resistance states</a:t>
            </a:r>
          </a:p>
          <a:p>
            <a:pPr marL="0" indent="0">
              <a:buNone/>
            </a:pPr>
            <a:r>
              <a:rPr lang="en-US" dirty="0" smtClean="0"/>
              <a:t>Inexpensive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Disadvantages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GI effects (consider Metformin slow release)</a:t>
            </a:r>
          </a:p>
          <a:p>
            <a:pPr marL="0" indent="0">
              <a:buNone/>
            </a:pPr>
            <a:r>
              <a:rPr lang="en-US" dirty="0" smtClean="0"/>
              <a:t>Lactic acidosis very rare</a:t>
            </a:r>
          </a:p>
          <a:p>
            <a:pPr marL="0" indent="0">
              <a:buNone/>
            </a:pPr>
            <a:r>
              <a:rPr lang="en-US" dirty="0" smtClean="0"/>
              <a:t>Renal impairment and contrast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1907857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579" y="494631"/>
            <a:ext cx="8339221" cy="593557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err="1" smtClean="0">
                <a:solidFill>
                  <a:srgbClr val="3366FF"/>
                </a:solidFill>
              </a:rPr>
              <a:t>Suphonyluria</a:t>
            </a:r>
            <a:r>
              <a:rPr lang="en-US" b="1" dirty="0" smtClean="0">
                <a:solidFill>
                  <a:srgbClr val="3366FF"/>
                </a:solidFill>
              </a:rPr>
              <a:t>: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 smtClean="0"/>
              <a:t>Insulin </a:t>
            </a:r>
            <a:r>
              <a:rPr lang="en-US" dirty="0" err="1" smtClean="0"/>
              <a:t>secretagogues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Advantage</a:t>
            </a:r>
            <a:r>
              <a:rPr lang="en-US" dirty="0" smtClean="0"/>
              <a:t>: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Rapid action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Disadvantage:</a:t>
            </a:r>
          </a:p>
          <a:p>
            <a:pPr marL="0" indent="0">
              <a:buNone/>
            </a:pPr>
            <a:r>
              <a:rPr lang="en-US" dirty="0" smtClean="0"/>
              <a:t>Risk of </a:t>
            </a:r>
            <a:r>
              <a:rPr lang="en-US" dirty="0" err="1" smtClean="0"/>
              <a:t>hypoglycaemia</a:t>
            </a:r>
            <a:r>
              <a:rPr lang="en-US" dirty="0" smtClean="0"/>
              <a:t> – particularly in the elderly</a:t>
            </a:r>
          </a:p>
          <a:p>
            <a:pPr marL="0" indent="0">
              <a:buNone/>
            </a:pPr>
            <a:r>
              <a:rPr lang="en-US" dirty="0" smtClean="0"/>
              <a:t>Weight gain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3366FF"/>
                </a:solidFill>
              </a:rPr>
              <a:t>Other non-insulin </a:t>
            </a:r>
            <a:r>
              <a:rPr lang="en-US" b="1" dirty="0" err="1" smtClean="0">
                <a:solidFill>
                  <a:srgbClr val="3366FF"/>
                </a:solidFill>
              </a:rPr>
              <a:t>secretagogues</a:t>
            </a:r>
            <a:r>
              <a:rPr lang="en-US" b="1" dirty="0" smtClean="0">
                <a:solidFill>
                  <a:srgbClr val="3366FF"/>
                </a:solidFill>
              </a:rPr>
              <a:t>:</a:t>
            </a:r>
          </a:p>
          <a:p>
            <a:pPr marL="0" indent="0">
              <a:buNone/>
            </a:pPr>
            <a:r>
              <a:rPr lang="en-US" dirty="0" err="1" smtClean="0"/>
              <a:t>Glinides</a:t>
            </a:r>
            <a:r>
              <a:rPr lang="en-US" dirty="0" smtClean="0"/>
              <a:t> : </a:t>
            </a:r>
            <a:r>
              <a:rPr lang="en-US" dirty="0" err="1" smtClean="0"/>
              <a:t>Nateglinide</a:t>
            </a:r>
            <a:r>
              <a:rPr lang="en-US" dirty="0" smtClean="0"/>
              <a:t>, </a:t>
            </a:r>
            <a:r>
              <a:rPr lang="en-US" dirty="0" err="1" smtClean="0"/>
              <a:t>repaglinide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69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011"/>
            <a:ext cx="8229600" cy="1600200"/>
          </a:xfrm>
        </p:spPr>
        <p:txBody>
          <a:bodyPr/>
          <a:lstStyle/>
          <a:p>
            <a:r>
              <a:rPr lang="en-US" dirty="0" err="1" smtClean="0">
                <a:solidFill>
                  <a:schemeClr val="tx2"/>
                </a:solidFill>
              </a:rPr>
              <a:t>Thiazolidinediones</a:t>
            </a:r>
            <a:r>
              <a:rPr lang="en-US" dirty="0" smtClean="0">
                <a:solidFill>
                  <a:schemeClr val="tx2"/>
                </a:solidFill>
              </a:rPr>
              <a:t> (TZD)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1252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3366FF"/>
                </a:solidFill>
              </a:rPr>
              <a:t>Pioglitazone</a:t>
            </a:r>
            <a:r>
              <a:rPr lang="en-US" dirty="0" smtClean="0">
                <a:solidFill>
                  <a:srgbClr val="3366FF"/>
                </a:solidFill>
              </a:rPr>
              <a:t> ( Rosiglitazone withdrawn 2007)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PPR gamma agonists</a:t>
            </a:r>
          </a:p>
          <a:p>
            <a:pPr marL="0" indent="0">
              <a:buNone/>
            </a:pPr>
            <a:r>
              <a:rPr lang="en-US" dirty="0" smtClean="0"/>
              <a:t>Increase insulin sensitivity in muscle, liver and fat cells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Advantage</a:t>
            </a:r>
            <a:r>
              <a:rPr lang="en-US" dirty="0" smtClean="0"/>
              <a:t>: </a:t>
            </a:r>
          </a:p>
          <a:p>
            <a:pPr marL="0" indent="0">
              <a:buNone/>
            </a:pPr>
            <a:r>
              <a:rPr lang="en-US" dirty="0" smtClean="0"/>
              <a:t>Like metformin, useful with insulin resistance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Disadvantages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Fluid retention, </a:t>
            </a:r>
            <a:r>
              <a:rPr lang="en-US" dirty="0" err="1" smtClean="0"/>
              <a:t>anaemia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Hepatotoxicity</a:t>
            </a:r>
          </a:p>
          <a:p>
            <a:pPr marL="0" indent="0">
              <a:buNone/>
            </a:pPr>
            <a:r>
              <a:rPr lang="en-US" dirty="0" smtClean="0"/>
              <a:t>Risk on MI and heart-related death with rosiglitazone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498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Glucagon-like peptide (GLP-1) inhibitors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36168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 smtClean="0"/>
              <a:t>Incretins</a:t>
            </a:r>
            <a:r>
              <a:rPr lang="en-US" dirty="0" smtClean="0"/>
              <a:t> – naturally occurring gut-peptides</a:t>
            </a:r>
          </a:p>
          <a:p>
            <a:pPr marL="0" indent="0">
              <a:buNone/>
            </a:pPr>
            <a:r>
              <a:rPr lang="en-US" dirty="0" smtClean="0"/>
              <a:t>Act on GLP-1 receptor in pancreatic B cell to:</a:t>
            </a:r>
          </a:p>
          <a:p>
            <a:r>
              <a:rPr lang="en-US" dirty="0" smtClean="0"/>
              <a:t>Potentiate glucose mediated insulin secretion</a:t>
            </a:r>
          </a:p>
          <a:p>
            <a:r>
              <a:rPr lang="en-US" dirty="0" smtClean="0"/>
              <a:t>Reduce gastric motility </a:t>
            </a:r>
          </a:p>
          <a:p>
            <a:r>
              <a:rPr lang="en-US" dirty="0" smtClean="0"/>
              <a:t>Reduce glucagon</a:t>
            </a:r>
          </a:p>
          <a:p>
            <a:r>
              <a:rPr lang="en-US" dirty="0" smtClean="0"/>
              <a:t>Central appetite suppression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6" name="Content Placeholder 5" descr="Unknown.jpe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0" r="15640"/>
          <a:stretch>
            <a:fillRect/>
          </a:stretch>
        </p:blipFill>
        <p:spPr>
          <a:xfrm>
            <a:off x="5475236" y="1945423"/>
            <a:ext cx="3371985" cy="3776318"/>
          </a:xfrm>
        </p:spPr>
      </p:pic>
    </p:spTree>
    <p:extLst>
      <p:ext uri="{BB962C8B-B14F-4D97-AF65-F5344CB8AC3E}">
        <p14:creationId xmlns:p14="http://schemas.microsoft.com/office/powerpoint/2010/main" val="34391674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GLP-1 agonists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Vertical Text Placeholder 7"/>
          <p:cNvSpPr>
            <a:spLocks noGrp="1"/>
          </p:cNvSpPr>
          <p:nvPr>
            <p:ph idx="1"/>
          </p:nvPr>
        </p:nvSpPr>
        <p:spPr>
          <a:xfrm>
            <a:off x="457200" y="1880937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err="1" smtClean="0"/>
              <a:t>Exenatide</a:t>
            </a:r>
            <a:r>
              <a:rPr lang="en-US" dirty="0"/>
              <a:t> </a:t>
            </a:r>
            <a:r>
              <a:rPr lang="en-US" dirty="0" smtClean="0"/>
              <a:t>( twice daily or weekly), </a:t>
            </a:r>
            <a:r>
              <a:rPr lang="en-US" dirty="0" err="1" smtClean="0"/>
              <a:t>Liraglutide</a:t>
            </a:r>
            <a:r>
              <a:rPr lang="en-US" dirty="0"/>
              <a:t> </a:t>
            </a:r>
            <a:r>
              <a:rPr lang="en-US" dirty="0" smtClean="0"/>
              <a:t>(Once daily)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Advantages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Weight Loss with reduced plasma glucose</a:t>
            </a:r>
          </a:p>
          <a:p>
            <a:pPr marL="0" indent="0">
              <a:buNone/>
            </a:pPr>
            <a:r>
              <a:rPr lang="en-US" dirty="0" smtClean="0"/>
              <a:t>Combination therapy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Disadvantages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GI symptoms – nausea</a:t>
            </a:r>
          </a:p>
          <a:p>
            <a:pPr marL="0" indent="0">
              <a:buNone/>
            </a:pPr>
            <a:r>
              <a:rPr lang="en-US" dirty="0" smtClean="0"/>
              <a:t>Injections</a:t>
            </a:r>
          </a:p>
          <a:p>
            <a:pPr marL="0" indent="0">
              <a:buNone/>
            </a:pPr>
            <a:r>
              <a:rPr lang="en-US" dirty="0" smtClean="0"/>
              <a:t>Risk of pancreatitis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347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DPP4 Inhibitors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472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GLP-1 is rapidly inactivated by </a:t>
            </a:r>
            <a:r>
              <a:rPr lang="en-US" dirty="0" err="1" smtClean="0"/>
              <a:t>dipeptidyl</a:t>
            </a:r>
            <a:r>
              <a:rPr lang="en-US" dirty="0" smtClean="0"/>
              <a:t> peptidase 4 enzyme – DPP4 inhibitors delay this and prolong endogenous GLP-1 activity.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Gliptins</a:t>
            </a:r>
            <a:r>
              <a:rPr lang="en-US" dirty="0" smtClean="0"/>
              <a:t> – </a:t>
            </a:r>
            <a:r>
              <a:rPr lang="en-US" dirty="0" err="1" smtClean="0"/>
              <a:t>sitagliptin</a:t>
            </a:r>
            <a:r>
              <a:rPr lang="en-US" dirty="0" smtClean="0"/>
              <a:t>, </a:t>
            </a:r>
            <a:r>
              <a:rPr lang="en-US" dirty="0" err="1" smtClean="0"/>
              <a:t>saxagliptin</a:t>
            </a:r>
            <a:r>
              <a:rPr lang="en-US" dirty="0" smtClean="0"/>
              <a:t>, </a:t>
            </a:r>
            <a:r>
              <a:rPr lang="en-US" dirty="0" err="1" smtClean="0"/>
              <a:t>vildagliptin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Given as </a:t>
            </a:r>
            <a:r>
              <a:rPr lang="en-US" dirty="0" err="1" smtClean="0"/>
              <a:t>monotherapy</a:t>
            </a:r>
            <a:r>
              <a:rPr lang="en-US" dirty="0" smtClean="0"/>
              <a:t> or in combination with oral drugs or insulin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8978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SGLT 2 Inhibitors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SGLT2 Inhibitors work in the following ways:</a:t>
            </a:r>
          </a:p>
          <a:p>
            <a:r>
              <a:rPr lang="en-US" dirty="0"/>
              <a:t>Reducing the amount of glucose being absorbed in the kidneys so that it is passed out in the urine.</a:t>
            </a:r>
          </a:p>
          <a:p>
            <a:r>
              <a:rPr lang="en-US" dirty="0"/>
              <a:t>Reducing the amount of glucose in your blood</a:t>
            </a:r>
            <a:r>
              <a:rPr lang="en-US" dirty="0" smtClean="0"/>
              <a:t>.</a:t>
            </a:r>
          </a:p>
          <a:p>
            <a:r>
              <a:rPr lang="it-IT" dirty="0" err="1" smtClean="0"/>
              <a:t>Dapagliflozin</a:t>
            </a:r>
            <a:r>
              <a:rPr lang="it-IT" dirty="0" smtClean="0"/>
              <a:t>,</a:t>
            </a:r>
            <a:r>
              <a:rPr lang="it-IT" dirty="0"/>
              <a:t>	</a:t>
            </a:r>
            <a:r>
              <a:rPr lang="it-IT" dirty="0" err="1" smtClean="0"/>
              <a:t>Canagliflozin</a:t>
            </a:r>
            <a:r>
              <a:rPr lang="it-IT" dirty="0" smtClean="0"/>
              <a:t>, </a:t>
            </a:r>
            <a:r>
              <a:rPr lang="it-IT" dirty="0" err="1" smtClean="0"/>
              <a:t>Empagliflozin</a:t>
            </a:r>
            <a:r>
              <a:rPr lang="it-IT" dirty="0"/>
              <a:t>	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3590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165"/>
            <a:ext cx="8229600" cy="16002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Bariatric Surgery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4516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3366FF"/>
                </a:solidFill>
              </a:rPr>
              <a:t>Impact of surgery on diabetes</a:t>
            </a:r>
            <a:r>
              <a:rPr lang="en-US" dirty="0" smtClean="0">
                <a:solidFill>
                  <a:srgbClr val="3366FF"/>
                </a:solidFill>
              </a:rPr>
              <a:t>:</a:t>
            </a:r>
          </a:p>
          <a:p>
            <a:pPr marL="457200" indent="-457200">
              <a:buAutoNum type="arabicPeriod"/>
            </a:pPr>
            <a:r>
              <a:rPr lang="en-US" dirty="0" smtClean="0"/>
              <a:t>Improved or normal fasting glucose</a:t>
            </a:r>
          </a:p>
          <a:p>
            <a:pPr marL="457200" indent="-457200">
              <a:buAutoNum type="arabicPeriod"/>
            </a:pPr>
            <a:r>
              <a:rPr lang="en-US" dirty="0" smtClean="0"/>
              <a:t>Improved insulin sensitivity</a:t>
            </a:r>
          </a:p>
          <a:p>
            <a:pPr marL="457200" indent="-457200">
              <a:buAutoNum type="arabicPeriod"/>
            </a:pPr>
            <a:r>
              <a:rPr lang="en-US" dirty="0" smtClean="0"/>
              <a:t>Reduction in b cell fat, reduced body fat and pancreatic/liver fat</a:t>
            </a:r>
          </a:p>
          <a:p>
            <a:pPr marL="457200" indent="-457200">
              <a:buAutoNum type="arabicPeriod"/>
            </a:pPr>
            <a:r>
              <a:rPr lang="en-US" dirty="0" smtClean="0"/>
              <a:t>Alteration in bile salt status and gut flora</a:t>
            </a:r>
          </a:p>
          <a:p>
            <a:pPr marL="457200" indent="-457200">
              <a:buAutoNum type="arabicPeriod"/>
            </a:pPr>
            <a:r>
              <a:rPr lang="en-US" dirty="0" smtClean="0"/>
              <a:t>Increased/supra-physiological </a:t>
            </a:r>
            <a:r>
              <a:rPr lang="en-US" dirty="0" err="1" smtClean="0"/>
              <a:t>incretin</a:t>
            </a:r>
            <a:r>
              <a:rPr lang="en-US" dirty="0" smtClean="0"/>
              <a:t> levels? significance</a:t>
            </a:r>
          </a:p>
          <a:p>
            <a:pPr marL="457200" indent="-457200">
              <a:buAutoNum type="arabicPeriod"/>
            </a:pPr>
            <a:r>
              <a:rPr lang="en-US" dirty="0" smtClean="0"/>
              <a:t>Difficult to define “cure” - ? Remission</a:t>
            </a:r>
          </a:p>
          <a:p>
            <a:pPr marL="457200" indent="-457200">
              <a:buAutoNum type="arabicPeriod"/>
            </a:pPr>
            <a:r>
              <a:rPr lang="en-US" dirty="0" smtClean="0"/>
              <a:t>Despite normal blood glucose treat co-morbidities as before </a:t>
            </a:r>
            <a:r>
              <a:rPr lang="en-US" dirty="0" err="1" smtClean="0"/>
              <a:t>ie</a:t>
            </a:r>
            <a:r>
              <a:rPr lang="en-US" dirty="0" smtClean="0"/>
              <a:t> retinal screening, </a:t>
            </a:r>
            <a:r>
              <a:rPr lang="en-US" dirty="0" err="1" smtClean="0"/>
              <a:t>microvascular</a:t>
            </a:r>
            <a:r>
              <a:rPr lang="en-US" dirty="0" smtClean="0"/>
              <a:t> and </a:t>
            </a:r>
            <a:r>
              <a:rPr lang="en-US" dirty="0" err="1" smtClean="0"/>
              <a:t>macrovascular</a:t>
            </a:r>
            <a:r>
              <a:rPr lang="en-US" dirty="0" smtClean="0"/>
              <a:t> complications</a:t>
            </a:r>
          </a:p>
          <a:p>
            <a:pPr marL="457200" indent="-457200">
              <a:buAutoNum type="arabicPeriod"/>
            </a:pPr>
            <a:r>
              <a:rPr lang="en-US" dirty="0" smtClean="0"/>
              <a:t>Long term follow up for at least 5 years to continue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228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269796" cy="133695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Definition of diabetes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(WHO 1998</a:t>
            </a:r>
            <a:r>
              <a:rPr lang="en-US" dirty="0" smtClean="0">
                <a:solidFill>
                  <a:srgbClr val="0070C0"/>
                </a:solidFill>
              </a:rPr>
              <a:t>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0225"/>
            <a:ext cx="8229600" cy="4822663"/>
          </a:xfrm>
        </p:spPr>
        <p:txBody>
          <a:bodyPr>
            <a:normAutofit/>
          </a:bodyPr>
          <a:lstStyle/>
          <a:p>
            <a:r>
              <a:rPr lang="en-US" dirty="0" smtClean="0"/>
              <a:t>T1DM: auto-immune or non-immune with pancreatic beta cell destruction</a:t>
            </a:r>
          </a:p>
          <a:p>
            <a:r>
              <a:rPr lang="en-US" dirty="0" smtClean="0"/>
              <a:t>T2DM: varying degree of insulin resistance or hypo-secretion</a:t>
            </a:r>
          </a:p>
          <a:p>
            <a:r>
              <a:rPr lang="en-US" dirty="0" smtClean="0"/>
              <a:t>Gestational diabetes</a:t>
            </a:r>
          </a:p>
          <a:p>
            <a:r>
              <a:rPr lang="en-US" dirty="0" smtClean="0"/>
              <a:t>Other – MODY, </a:t>
            </a:r>
            <a:r>
              <a:rPr lang="en-US" dirty="0" err="1" smtClean="0"/>
              <a:t>endocrinopathies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778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riatric_surgery_in_london_by_harleystreet-d8b129j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81" y="1389318"/>
            <a:ext cx="6096000" cy="28003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6477" y="486678"/>
            <a:ext cx="770333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/>
                </a:solidFill>
              </a:rPr>
              <a:t>Bariatric Surgery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7005" y="4426991"/>
            <a:ext cx="768441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NICE Guidance:</a:t>
            </a:r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BMI </a:t>
            </a:r>
            <a:r>
              <a:rPr lang="en-US" dirty="0"/>
              <a:t>of 40 kg/m2 or more, or between 35 kg/m2 and 40 kg/m2 and other significant disease (for example, type 2 diabetes or high blood pressure) that could be improved if they lost weight</a:t>
            </a:r>
            <a:r>
              <a:rPr lang="en-US" dirty="0" smtClean="0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All </a:t>
            </a:r>
            <a:r>
              <a:rPr lang="en-US" dirty="0"/>
              <a:t>appropriate non-surgical measures have been tried but the person has not achieved or maintained adequate, clinically beneficial weight loss.</a:t>
            </a:r>
            <a:endParaRPr lang="en-US" dirty="0"/>
          </a:p>
        </p:txBody>
      </p:sp>
      <p:pic>
        <p:nvPicPr>
          <p:cNvPr id="9" name="Picture 8" descr="Unknown-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197" y="1863619"/>
            <a:ext cx="2473616" cy="185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2146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1066800" y="990600"/>
            <a:ext cx="6858000" cy="4648200"/>
          </a:xfrm>
          <a:prstGeom prst="diamond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sz="2400" b="0">
              <a:latin typeface="Times New Roman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627438" y="3003550"/>
            <a:ext cx="1905000" cy="6858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accent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200" b="0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Patient with </a:t>
            </a:r>
          </a:p>
          <a:p>
            <a:pPr algn="ctr"/>
            <a:r>
              <a:rPr lang="en-US" sz="3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Diabetes</a:t>
            </a:r>
            <a:endParaRPr lang="en-US" sz="3200" b="0" dirty="0">
              <a:solidFill>
                <a:schemeClr val="bg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/>
              <a:cs typeface="Comic Sans MS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5943600" y="4114800"/>
            <a:ext cx="20574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1400" b="0" dirty="0">
                <a:latin typeface="Comic Sans MS" charset="0"/>
              </a:rPr>
              <a:t> </a:t>
            </a:r>
            <a:r>
              <a:rPr lang="en-US" sz="1400" b="0" dirty="0">
                <a:solidFill>
                  <a:schemeClr val="accent2"/>
                </a:solidFill>
                <a:latin typeface="Comic Sans MS"/>
                <a:cs typeface="Comic Sans MS"/>
              </a:rPr>
              <a:t>Research &amp; Audit  </a:t>
            </a:r>
            <a:r>
              <a:rPr lang="en-US" sz="2400" b="0" dirty="0">
                <a:solidFill>
                  <a:schemeClr val="accent2"/>
                </a:solidFill>
                <a:latin typeface="Comic Sans MS"/>
                <a:cs typeface="Comic Sans MS"/>
              </a:rPr>
              <a:t> 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52400" y="3005138"/>
            <a:ext cx="20574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1400" b="0" dirty="0">
                <a:latin typeface="Comic Sans MS" charset="0"/>
              </a:rPr>
              <a:t> </a:t>
            </a:r>
            <a:r>
              <a:rPr lang="en-US" sz="1400" b="0" dirty="0">
                <a:solidFill>
                  <a:schemeClr val="accent2"/>
                </a:solidFill>
                <a:latin typeface="Comic Sans MS" charset="0"/>
              </a:rPr>
              <a:t>Acute/Secondary Care</a:t>
            </a:r>
            <a:r>
              <a:rPr lang="en-US" sz="2400" b="0" dirty="0">
                <a:solidFill>
                  <a:schemeClr val="accent2"/>
                </a:solidFill>
                <a:latin typeface="Times New Roman" charset="0"/>
              </a:rPr>
              <a:t> 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228600" y="4191000"/>
            <a:ext cx="29718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1400" b="0" dirty="0">
                <a:latin typeface="Comic Sans MS" charset="0"/>
              </a:rPr>
              <a:t> </a:t>
            </a:r>
            <a:r>
              <a:rPr lang="en-US" sz="1400" b="0" dirty="0">
                <a:solidFill>
                  <a:schemeClr val="accent2"/>
                </a:solidFill>
                <a:latin typeface="Comic Sans MS" charset="0"/>
              </a:rPr>
              <a:t>Lifestyle Issues &amp; </a:t>
            </a:r>
            <a:r>
              <a:rPr lang="en-US" sz="1400" b="0" dirty="0" err="1">
                <a:solidFill>
                  <a:schemeClr val="accent2"/>
                </a:solidFill>
                <a:latin typeface="Comic Sans MS" charset="0"/>
              </a:rPr>
              <a:t>Carer</a:t>
            </a:r>
            <a:r>
              <a:rPr lang="en-US" sz="1400" b="0" dirty="0">
                <a:solidFill>
                  <a:schemeClr val="accent2"/>
                </a:solidFill>
                <a:latin typeface="Comic Sans MS" charset="0"/>
              </a:rPr>
              <a:t> Support</a:t>
            </a:r>
            <a:endParaRPr lang="en-US" sz="2400" b="0" dirty="0">
              <a:solidFill>
                <a:schemeClr val="accent2"/>
              </a:solidFill>
              <a:latin typeface="Times New Roman" charset="0"/>
            </a:endParaRP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228600" y="4648200"/>
            <a:ext cx="3277836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0" dirty="0">
                <a:latin typeface="Comic Sans MS" charset="0"/>
              </a:rPr>
              <a:t> </a:t>
            </a:r>
          </a:p>
          <a:p>
            <a:r>
              <a:rPr lang="en-US" sz="1200" b="0" dirty="0">
                <a:latin typeface="Comic Sans MS" charset="0"/>
              </a:rPr>
              <a:t> </a:t>
            </a:r>
            <a:r>
              <a:rPr lang="en-US" sz="1200" b="0" dirty="0" smtClean="0">
                <a:latin typeface="Comic Sans MS" charset="0"/>
              </a:rPr>
              <a:t>Exercise </a:t>
            </a:r>
            <a:r>
              <a:rPr lang="en-US" sz="1200" b="0" dirty="0">
                <a:latin typeface="Comic Sans MS" charset="0"/>
              </a:rPr>
              <a:t>on </a:t>
            </a:r>
            <a:r>
              <a:rPr lang="en-US" sz="1200" b="0" dirty="0" smtClean="0">
                <a:latin typeface="Comic Sans MS" charset="0"/>
              </a:rPr>
              <a:t>Prescription</a:t>
            </a:r>
            <a:endParaRPr lang="en-GB" altLang="ja-JP" sz="1200" b="0" dirty="0" smtClean="0">
              <a:latin typeface="Arial"/>
            </a:endParaRPr>
          </a:p>
          <a:p>
            <a:r>
              <a:rPr lang="en-US" sz="1200" b="0" dirty="0" smtClean="0">
                <a:latin typeface="Comic Sans MS" charset="0"/>
              </a:rPr>
              <a:t> </a:t>
            </a:r>
            <a:r>
              <a:rPr lang="en-US" sz="1200" b="0" dirty="0">
                <a:latin typeface="Comic Sans MS" charset="0"/>
              </a:rPr>
              <a:t>Smoking Cessation</a:t>
            </a:r>
          </a:p>
          <a:p>
            <a:r>
              <a:rPr lang="en-US" sz="1200" b="0" dirty="0">
                <a:latin typeface="Comic Sans MS" charset="0"/>
              </a:rPr>
              <a:t> Working with ethnic link </a:t>
            </a:r>
            <a:r>
              <a:rPr lang="en-US" sz="1200" b="0" dirty="0" smtClean="0">
                <a:latin typeface="Comic Sans MS" charset="0"/>
              </a:rPr>
              <a:t>workers</a:t>
            </a:r>
          </a:p>
          <a:p>
            <a:r>
              <a:rPr lang="en-US" sz="1200" b="0" dirty="0" smtClean="0">
                <a:latin typeface="Comic Sans MS" charset="0"/>
              </a:rPr>
              <a:t>Specialist  </a:t>
            </a:r>
            <a:r>
              <a:rPr lang="en-US" sz="1200" b="0" dirty="0">
                <a:latin typeface="Comic Sans MS" charset="0"/>
              </a:rPr>
              <a:t>Support Groups/ expert patient</a:t>
            </a:r>
          </a:p>
          <a:p>
            <a:r>
              <a:rPr lang="en-US" sz="1200" b="0" dirty="0" err="1">
                <a:latin typeface="Comic Sans MS" charset="0"/>
              </a:rPr>
              <a:t>Programme</a:t>
            </a:r>
            <a:endParaRPr lang="en-US" sz="1200" b="0" dirty="0">
              <a:latin typeface="Comic Sans MS" charset="0"/>
            </a:endParaRPr>
          </a:p>
          <a:p>
            <a:r>
              <a:rPr lang="en-US" sz="1200" b="0" dirty="0">
                <a:latin typeface="Comic Sans MS" charset="0"/>
              </a:rPr>
              <a:t>Working with voluntary </a:t>
            </a:r>
            <a:r>
              <a:rPr lang="en-US" sz="1200" b="0" dirty="0" err="1">
                <a:latin typeface="Comic Sans MS" charset="0"/>
              </a:rPr>
              <a:t>organisations</a:t>
            </a:r>
            <a:endParaRPr lang="en-US" sz="1200" b="0" dirty="0">
              <a:latin typeface="Comic Sans MS" charset="0"/>
            </a:endParaRPr>
          </a:p>
          <a:p>
            <a:r>
              <a:rPr lang="en-US" sz="1200" b="0" dirty="0">
                <a:latin typeface="Comic Sans MS" charset="0"/>
              </a:rPr>
              <a:t>Haj Workshops/ </a:t>
            </a:r>
            <a:r>
              <a:rPr lang="en-US" sz="1200" b="0" dirty="0" err="1">
                <a:latin typeface="Comic Sans MS" charset="0"/>
              </a:rPr>
              <a:t>Ramadhan</a:t>
            </a:r>
            <a:r>
              <a:rPr lang="en-US" sz="1200" b="0" dirty="0">
                <a:latin typeface="Comic Sans MS" charset="0"/>
              </a:rPr>
              <a:t> </a:t>
            </a:r>
            <a:r>
              <a:rPr lang="en-US" sz="1200" b="0" dirty="0" smtClean="0">
                <a:latin typeface="Comic Sans MS" charset="0"/>
              </a:rPr>
              <a:t>Leaflets</a:t>
            </a:r>
          </a:p>
          <a:p>
            <a:r>
              <a:rPr lang="en-US" sz="1200" dirty="0" smtClean="0">
                <a:latin typeface="Comic Sans MS" charset="0"/>
              </a:rPr>
              <a:t>Psychological Support</a:t>
            </a:r>
            <a:endParaRPr lang="en-US" sz="1200" b="0" dirty="0">
              <a:latin typeface="Comic Sans MS" charset="0"/>
            </a:endParaRPr>
          </a:p>
          <a:p>
            <a:endParaRPr lang="en-US" sz="1200" b="0" dirty="0">
              <a:latin typeface="Times New Roman" charset="0"/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5640388" y="4603750"/>
            <a:ext cx="2301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0">
                <a:latin typeface="Comic Sans MS" charset="0"/>
              </a:rPr>
              <a:t> </a:t>
            </a: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3581400" y="4953000"/>
            <a:ext cx="20574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1400" b="0" dirty="0">
                <a:latin typeface="Comic Sans MS" charset="0"/>
              </a:rPr>
              <a:t> </a:t>
            </a:r>
            <a:r>
              <a:rPr lang="en-US" sz="1400" dirty="0" smtClean="0">
                <a:solidFill>
                  <a:schemeClr val="accent2"/>
                </a:solidFill>
                <a:latin typeface="Comic Sans MS" charset="0"/>
              </a:rPr>
              <a:t>Communication</a:t>
            </a:r>
            <a:endParaRPr lang="en-US" sz="2400" b="0" dirty="0">
              <a:latin typeface="Times New Roman" charset="0"/>
            </a:endParaRP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3429000" y="5562600"/>
            <a:ext cx="4637088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 b="0" dirty="0">
                <a:latin typeface="Comic Sans MS" charset="0"/>
              </a:rPr>
              <a:t> How to access services - Chronic care navigators</a:t>
            </a:r>
          </a:p>
          <a:p>
            <a:r>
              <a:rPr lang="en-US" sz="1200" b="0" dirty="0">
                <a:latin typeface="Comic Sans MS" charset="0"/>
              </a:rPr>
              <a:t>Patient held records</a:t>
            </a:r>
          </a:p>
          <a:p>
            <a:r>
              <a:rPr lang="en-US" sz="1200" b="0" dirty="0">
                <a:latin typeface="Comic Sans MS" charset="0"/>
              </a:rPr>
              <a:t> Open Days &amp; Community Workshops</a:t>
            </a:r>
          </a:p>
          <a:p>
            <a:r>
              <a:rPr lang="en-US" sz="1200" b="0" dirty="0">
                <a:latin typeface="Comic Sans MS" charset="0"/>
              </a:rPr>
              <a:t> Staff Newsletter and Education leaflets in all local languages</a:t>
            </a:r>
          </a:p>
          <a:p>
            <a:endParaRPr lang="en-US" sz="1200" b="0" dirty="0">
              <a:latin typeface="Comic Sans MS" charset="0"/>
            </a:endParaRP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6629400" y="3033713"/>
            <a:ext cx="22098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1400" b="0" dirty="0">
                <a:latin typeface="Comic Sans MS" charset="0"/>
              </a:rPr>
              <a:t> </a:t>
            </a:r>
            <a:r>
              <a:rPr lang="en-US" sz="1400" b="0" dirty="0">
                <a:solidFill>
                  <a:schemeClr val="accent2"/>
                </a:solidFill>
                <a:latin typeface="Comic Sans MS"/>
                <a:cs typeface="Comic Sans MS"/>
              </a:rPr>
              <a:t>Primary/Community Care</a:t>
            </a:r>
            <a:r>
              <a:rPr lang="en-US" sz="2400" b="0" dirty="0">
                <a:solidFill>
                  <a:schemeClr val="accent2"/>
                </a:solidFill>
                <a:latin typeface="Comic Sans MS"/>
                <a:cs typeface="Comic Sans MS"/>
              </a:rPr>
              <a:t> </a:t>
            </a: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2376011" y="1066800"/>
            <a:ext cx="35814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 b="0" dirty="0">
                <a:latin typeface="Comic Sans MS" charset="0"/>
              </a:rPr>
              <a:t> </a:t>
            </a:r>
            <a:endParaRPr lang="en-US" sz="2400" b="0" dirty="0">
              <a:latin typeface="Times New Roman" charset="0"/>
            </a:endParaRPr>
          </a:p>
        </p:txBody>
      </p:sp>
      <p:sp>
        <p:nvSpPr>
          <p:cNvPr id="4109" name="AutoShape 13"/>
          <p:cNvSpPr>
            <a:spLocks noChangeArrowheads="1"/>
          </p:cNvSpPr>
          <p:nvPr/>
        </p:nvSpPr>
        <p:spPr bwMode="auto">
          <a:xfrm>
            <a:off x="5638800" y="685800"/>
            <a:ext cx="1371600" cy="2514600"/>
          </a:xfrm>
          <a:prstGeom prst="curvedLeftArrow">
            <a:avLst>
              <a:gd name="adj1" fmla="val 20099"/>
              <a:gd name="adj2" fmla="val 73333"/>
              <a:gd name="adj3" fmla="val 33333"/>
            </a:avLst>
          </a:prstGeom>
          <a:gradFill rotWithShape="0">
            <a:gsLst>
              <a:gs pos="0">
                <a:srgbClr val="FFFF00"/>
              </a:gs>
              <a:gs pos="50000">
                <a:srgbClr val="FFCC99"/>
              </a:gs>
              <a:gs pos="100000">
                <a:srgbClr val="FFFF00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6019800" y="1447800"/>
            <a:ext cx="2895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 b="0" dirty="0">
                <a:latin typeface="Comic Sans MS" charset="0"/>
              </a:rPr>
              <a:t> Locality clinics/patch based care</a:t>
            </a:r>
          </a:p>
          <a:p>
            <a:r>
              <a:rPr lang="en-US" sz="1200" b="0" dirty="0">
                <a:latin typeface="Comic Sans MS" charset="0"/>
              </a:rPr>
              <a:t>Community Consultants or GPSIs</a:t>
            </a:r>
          </a:p>
          <a:p>
            <a:r>
              <a:rPr lang="en-US" sz="1200" b="0" dirty="0">
                <a:latin typeface="Comic Sans MS" charset="0"/>
              </a:rPr>
              <a:t> Locality based Education &amp; Training </a:t>
            </a:r>
          </a:p>
          <a:p>
            <a:r>
              <a:rPr lang="en-US" sz="1200" b="0" dirty="0" smtClean="0">
                <a:latin typeface="Comic Sans MS" charset="0"/>
              </a:rPr>
              <a:t>Care </a:t>
            </a:r>
            <a:r>
              <a:rPr lang="en-US" sz="1200" b="0" dirty="0">
                <a:latin typeface="Comic Sans MS" charset="0"/>
              </a:rPr>
              <a:t>plans and referral guidelines</a:t>
            </a:r>
            <a:endParaRPr lang="en-US" sz="2400" b="0" dirty="0">
              <a:latin typeface="Times New Roman" charset="0"/>
            </a:endParaRPr>
          </a:p>
        </p:txBody>
      </p:sp>
      <p:sp>
        <p:nvSpPr>
          <p:cNvPr id="4111" name="AutoShape 15"/>
          <p:cNvSpPr>
            <a:spLocks noChangeArrowheads="1"/>
          </p:cNvSpPr>
          <p:nvPr/>
        </p:nvSpPr>
        <p:spPr bwMode="auto">
          <a:xfrm flipH="1">
            <a:off x="2179638" y="641350"/>
            <a:ext cx="1371600" cy="2514600"/>
          </a:xfrm>
          <a:prstGeom prst="curvedLeftArrow">
            <a:avLst>
              <a:gd name="adj1" fmla="val 20099"/>
              <a:gd name="adj2" fmla="val 73333"/>
              <a:gd name="adj3" fmla="val 33333"/>
            </a:avLst>
          </a:prstGeom>
          <a:gradFill rotWithShape="0">
            <a:gsLst>
              <a:gs pos="0">
                <a:srgbClr val="FFFF00"/>
              </a:gs>
              <a:gs pos="50000">
                <a:srgbClr val="FFCC99"/>
              </a:gs>
              <a:gs pos="100000">
                <a:srgbClr val="FFFF00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0" y="1371600"/>
            <a:ext cx="329406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 b="0" dirty="0">
                <a:latin typeface="Comic Sans MS" charset="0"/>
              </a:rPr>
              <a:t> Reducing A &amp; E attendances - frequent flyers</a:t>
            </a:r>
          </a:p>
          <a:p>
            <a:r>
              <a:rPr lang="en-US" sz="1200" b="0" dirty="0">
                <a:latin typeface="Comic Sans MS" charset="0"/>
              </a:rPr>
              <a:t> One stop Specialist Multi disciplinary Clinics</a:t>
            </a:r>
          </a:p>
          <a:p>
            <a:r>
              <a:rPr lang="en-US" sz="1200" b="0" dirty="0">
                <a:latin typeface="Comic Sans MS" charset="0"/>
              </a:rPr>
              <a:t>Measures to reduce hospital </a:t>
            </a:r>
            <a:r>
              <a:rPr lang="en-US" sz="1200" b="0" dirty="0" smtClean="0">
                <a:latin typeface="Comic Sans MS" charset="0"/>
              </a:rPr>
              <a:t>stay</a:t>
            </a:r>
            <a:endParaRPr lang="en-US" sz="1200" b="0" dirty="0">
              <a:latin typeface="Times New Roman" charset="0"/>
            </a:endParaRPr>
          </a:p>
        </p:txBody>
      </p:sp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3429000" y="412750"/>
            <a:ext cx="2286000" cy="533400"/>
          </a:xfrm>
          <a:prstGeom prst="rect">
            <a:avLst/>
          </a:prstGeom>
          <a:solidFill>
            <a:srgbClr val="FFFF00"/>
          </a:solidFill>
          <a:ln w="9525">
            <a:solidFill>
              <a:srgbClr val="FF9933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FF9933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1400" b="0" dirty="0">
                <a:solidFill>
                  <a:srgbClr val="CC3300"/>
                </a:solidFill>
                <a:latin typeface="Comic Sans MS" charset="0"/>
              </a:rPr>
              <a:t> </a:t>
            </a:r>
            <a:r>
              <a:rPr lang="en-US" sz="1600" dirty="0">
                <a:solidFill>
                  <a:srgbClr val="CC6600"/>
                </a:solidFill>
                <a:latin typeface="Comic Sans MS" charset="0"/>
              </a:rPr>
              <a:t>Joint Planning &amp;</a:t>
            </a:r>
          </a:p>
          <a:p>
            <a:pPr algn="ctr"/>
            <a:r>
              <a:rPr lang="en-US" sz="1600" dirty="0">
                <a:solidFill>
                  <a:srgbClr val="CC6600"/>
                </a:solidFill>
                <a:latin typeface="Comic Sans MS" charset="0"/>
              </a:rPr>
              <a:t>Service Development</a:t>
            </a:r>
            <a:endParaRPr lang="en-US" sz="2400" b="0" dirty="0">
              <a:latin typeface="Times New Roman" charset="0"/>
            </a:endParaRPr>
          </a:p>
        </p:txBody>
      </p:sp>
      <p:sp>
        <p:nvSpPr>
          <p:cNvPr id="4114" name="Line 18"/>
          <p:cNvSpPr>
            <a:spLocks noChangeShapeType="1"/>
          </p:cNvSpPr>
          <p:nvPr/>
        </p:nvSpPr>
        <p:spPr bwMode="auto">
          <a:xfrm flipV="1">
            <a:off x="1828800" y="3505200"/>
            <a:ext cx="1295400" cy="609600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sys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5" name="Line 19"/>
          <p:cNvSpPr>
            <a:spLocks noChangeShapeType="1"/>
          </p:cNvSpPr>
          <p:nvPr/>
        </p:nvSpPr>
        <p:spPr bwMode="auto">
          <a:xfrm flipH="1" flipV="1">
            <a:off x="5380038" y="3384550"/>
            <a:ext cx="1295400" cy="685800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sys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6" name="Line 20"/>
          <p:cNvSpPr>
            <a:spLocks noChangeShapeType="1"/>
          </p:cNvSpPr>
          <p:nvPr/>
        </p:nvSpPr>
        <p:spPr bwMode="auto">
          <a:xfrm flipV="1">
            <a:off x="4572000" y="3505200"/>
            <a:ext cx="0" cy="1371600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sys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7" name="Line 21"/>
          <p:cNvSpPr>
            <a:spLocks noChangeShapeType="1"/>
          </p:cNvSpPr>
          <p:nvPr/>
        </p:nvSpPr>
        <p:spPr bwMode="auto">
          <a:xfrm>
            <a:off x="2286000" y="3200400"/>
            <a:ext cx="1143000" cy="0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sys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8" name="Line 22"/>
          <p:cNvSpPr>
            <a:spLocks noChangeShapeType="1"/>
          </p:cNvSpPr>
          <p:nvPr/>
        </p:nvSpPr>
        <p:spPr bwMode="auto">
          <a:xfrm flipH="1">
            <a:off x="5608638" y="3232150"/>
            <a:ext cx="914400" cy="0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sys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9" name="Line 23"/>
          <p:cNvSpPr>
            <a:spLocks noChangeShapeType="1"/>
          </p:cNvSpPr>
          <p:nvPr/>
        </p:nvSpPr>
        <p:spPr bwMode="auto">
          <a:xfrm flipV="1">
            <a:off x="4495800" y="1524000"/>
            <a:ext cx="0" cy="762000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sys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4197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Prevention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3366FF"/>
                </a:solidFill>
              </a:rPr>
              <a:t>R</a:t>
            </a:r>
            <a:r>
              <a:rPr lang="en-US" b="1" dirty="0" smtClean="0">
                <a:solidFill>
                  <a:srgbClr val="3366FF"/>
                </a:solidFill>
              </a:rPr>
              <a:t>isk </a:t>
            </a:r>
            <a:r>
              <a:rPr lang="en-US" b="1" dirty="0">
                <a:solidFill>
                  <a:srgbClr val="3366FF"/>
                </a:solidFill>
              </a:rPr>
              <a:t>of Type 2 diabetes if</a:t>
            </a:r>
            <a:r>
              <a:rPr lang="en-US" b="1" dirty="0" smtClean="0">
                <a:solidFill>
                  <a:srgbClr val="3366FF"/>
                </a:solidFill>
              </a:rPr>
              <a:t>:</a:t>
            </a:r>
          </a:p>
          <a:p>
            <a:pPr marL="0" indent="0">
              <a:buNone/>
            </a:pPr>
            <a:endParaRPr lang="en-US" b="1" dirty="0">
              <a:solidFill>
                <a:srgbClr val="3366FF"/>
              </a:solidFill>
            </a:endParaRPr>
          </a:p>
          <a:p>
            <a:r>
              <a:rPr lang="en-US" dirty="0"/>
              <a:t>O</a:t>
            </a:r>
            <a:r>
              <a:rPr lang="en-US" dirty="0" smtClean="0"/>
              <a:t>verweight </a:t>
            </a:r>
            <a:r>
              <a:rPr lang="en-US" dirty="0"/>
              <a:t>or have a high </a:t>
            </a:r>
            <a:r>
              <a:rPr lang="en-US" dirty="0">
                <a:hlinkClick r:id="rId2"/>
              </a:rPr>
              <a:t>Body Mass Index (BMI)</a:t>
            </a:r>
          </a:p>
          <a:p>
            <a:r>
              <a:rPr lang="en-US" dirty="0"/>
              <a:t>L</a:t>
            </a:r>
            <a:r>
              <a:rPr lang="en-US" dirty="0" smtClean="0"/>
              <a:t>arge </a:t>
            </a:r>
            <a:r>
              <a:rPr lang="en-US" dirty="0"/>
              <a:t>waist (more than 80cm/31.5 inches in women, 94 cm/37 inches in men or 90cm/35 inches in South Asian men)</a:t>
            </a:r>
          </a:p>
          <a:p>
            <a:r>
              <a:rPr lang="en-US" dirty="0"/>
              <a:t>F</a:t>
            </a:r>
            <a:r>
              <a:rPr lang="en-US" dirty="0" smtClean="0"/>
              <a:t>rom </a:t>
            </a:r>
            <a:r>
              <a:rPr lang="en-US" dirty="0"/>
              <a:t>an African-Caribbean, Black African, Chinese or South Asian background and over 25</a:t>
            </a:r>
          </a:p>
          <a:p>
            <a:r>
              <a:rPr lang="en-US" dirty="0"/>
              <a:t>F</a:t>
            </a:r>
            <a:r>
              <a:rPr lang="en-US" dirty="0" smtClean="0"/>
              <a:t>rom </a:t>
            </a:r>
            <a:r>
              <a:rPr lang="en-US" dirty="0"/>
              <a:t>another ethnic background and over 40</a:t>
            </a:r>
          </a:p>
          <a:p>
            <a:r>
              <a:rPr lang="en-US" dirty="0"/>
              <a:t>H</a:t>
            </a:r>
            <a:r>
              <a:rPr lang="en-US" dirty="0" smtClean="0"/>
              <a:t>ave </a:t>
            </a:r>
            <a:r>
              <a:rPr lang="en-US" dirty="0"/>
              <a:t>a parent, brother or sister with diabetes</a:t>
            </a:r>
          </a:p>
          <a:p>
            <a:r>
              <a:rPr lang="en-US" dirty="0"/>
              <a:t>H</a:t>
            </a:r>
            <a:r>
              <a:rPr lang="en-US" dirty="0" smtClean="0"/>
              <a:t>igh </a:t>
            </a:r>
            <a:r>
              <a:rPr lang="en-US" dirty="0"/>
              <a:t>blood pressure, a heart attack or a stroke</a:t>
            </a:r>
          </a:p>
          <a:p>
            <a:r>
              <a:rPr lang="en-US" dirty="0"/>
              <a:t>H</a:t>
            </a:r>
            <a:r>
              <a:rPr lang="en-US" dirty="0" smtClean="0"/>
              <a:t>istory </a:t>
            </a:r>
            <a:r>
              <a:rPr lang="en-US" dirty="0"/>
              <a:t>of polycystic ovaries, gestational diabetes or have given birth to a baby over 10 pounds/4.5kg</a:t>
            </a:r>
          </a:p>
          <a:p>
            <a:r>
              <a:rPr lang="en-US" dirty="0"/>
              <a:t>S</a:t>
            </a:r>
            <a:r>
              <a:rPr lang="en-US" dirty="0" smtClean="0"/>
              <a:t>chizophrenia</a:t>
            </a:r>
            <a:r>
              <a:rPr lang="en-US" dirty="0"/>
              <a:t>, bipolar illness or depression, or </a:t>
            </a:r>
            <a:r>
              <a:rPr lang="en-US" dirty="0" smtClean="0"/>
              <a:t>on anti</a:t>
            </a:r>
            <a:r>
              <a:rPr lang="en-US" dirty="0"/>
              <a:t>-psychotic medication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447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sz="4000" dirty="0" smtClean="0">
                <a:solidFill>
                  <a:schemeClr val="tx2"/>
                </a:solidFill>
              </a:rPr>
              <a:t>Thank </a:t>
            </a:r>
            <a:r>
              <a:rPr lang="en-US" sz="4000" dirty="0">
                <a:solidFill>
                  <a:schemeClr val="tx2"/>
                </a:solidFill>
              </a:rPr>
              <a:t>You</a:t>
            </a:r>
            <a:endParaRPr lang="en-US" sz="4000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US" dirty="0"/>
              <a:t>	</a:t>
            </a:r>
            <a:r>
              <a:rPr lang="en-US" dirty="0" smtClean="0"/>
              <a:t>					</a:t>
            </a:r>
            <a:endParaRPr lang="en-US" sz="5400" dirty="0"/>
          </a:p>
        </p:txBody>
      </p:sp>
      <p:pic>
        <p:nvPicPr>
          <p:cNvPr id="4" name="Picture 3" descr="diabete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883" y="1898221"/>
            <a:ext cx="3657600" cy="27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580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b="6876"/>
          <a:stretch/>
        </p:blipFill>
        <p:spPr>
          <a:xfrm>
            <a:off x="754602" y="491187"/>
            <a:ext cx="7683500" cy="571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30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1945473" y="1953419"/>
            <a:ext cx="1727200" cy="2808288"/>
            <a:chOff x="3742" y="1253"/>
            <a:chExt cx="1088" cy="1769"/>
          </a:xfrm>
        </p:grpSpPr>
        <p:sp>
          <p:nvSpPr>
            <p:cNvPr id="3" name="Rectangle 20"/>
            <p:cNvSpPr>
              <a:spLocks noChangeArrowheads="1"/>
            </p:cNvSpPr>
            <p:nvPr/>
          </p:nvSpPr>
          <p:spPr bwMode="auto">
            <a:xfrm>
              <a:off x="3742" y="1253"/>
              <a:ext cx="1088" cy="1769"/>
            </a:xfrm>
            <a:prstGeom prst="rect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GB" altLang="en-US">
                <a:cs typeface="Arial" charset="0"/>
              </a:endParaRPr>
            </a:p>
          </p:txBody>
        </p:sp>
        <p:sp>
          <p:nvSpPr>
            <p:cNvPr id="4" name="Rectangle 21"/>
            <p:cNvSpPr>
              <a:spLocks noChangeArrowheads="1"/>
            </p:cNvSpPr>
            <p:nvPr/>
          </p:nvSpPr>
          <p:spPr bwMode="auto">
            <a:xfrm>
              <a:off x="3787" y="1842"/>
              <a:ext cx="227" cy="36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GB" altLang="en-US">
                <a:cs typeface="Arial" charset="0"/>
              </a:endParaRPr>
            </a:p>
          </p:txBody>
        </p:sp>
        <p:sp>
          <p:nvSpPr>
            <p:cNvPr id="5" name="Oval 22"/>
            <p:cNvSpPr>
              <a:spLocks noChangeArrowheads="1"/>
            </p:cNvSpPr>
            <p:nvPr/>
          </p:nvSpPr>
          <p:spPr bwMode="auto">
            <a:xfrm>
              <a:off x="3833" y="1933"/>
              <a:ext cx="136" cy="13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GB" altLang="en-US">
                <a:cs typeface="Arial" charset="0"/>
              </a:endParaRPr>
            </a:p>
          </p:txBody>
        </p:sp>
        <p:sp>
          <p:nvSpPr>
            <p:cNvPr id="6" name="Rectangle 23"/>
            <p:cNvSpPr>
              <a:spLocks noChangeArrowheads="1"/>
            </p:cNvSpPr>
            <p:nvPr/>
          </p:nvSpPr>
          <p:spPr bwMode="auto">
            <a:xfrm>
              <a:off x="3878" y="2024"/>
              <a:ext cx="45" cy="136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GB" altLang="en-US">
                <a:cs typeface="Arial" charset="0"/>
              </a:endParaRPr>
            </a:p>
          </p:txBody>
        </p:sp>
      </p:grpSp>
      <p:pic>
        <p:nvPicPr>
          <p:cNvPr id="7" name="Picture 14" descr="KEY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94" y="2997506"/>
            <a:ext cx="891019" cy="464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149758" y="2003945"/>
            <a:ext cx="1727200" cy="2808287"/>
          </a:xfrm>
          <a:prstGeom prst="rect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GB" altLang="en-US"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290405" y="2889251"/>
            <a:ext cx="360363" cy="5762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GB" altLang="en-US">
              <a:cs typeface="Arial" charset="0"/>
            </a:endParaRPr>
          </a:p>
        </p:txBody>
      </p:sp>
      <p:pic>
        <p:nvPicPr>
          <p:cNvPr id="10" name="Picture 14" descr="KEY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064" y="3065991"/>
            <a:ext cx="628147" cy="327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Hexagon 10"/>
          <p:cNvSpPr/>
          <p:nvPr/>
        </p:nvSpPr>
        <p:spPr>
          <a:xfrm>
            <a:off x="1513643" y="1953585"/>
            <a:ext cx="381740" cy="248740"/>
          </a:xfrm>
          <a:prstGeom prst="hex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Hexagon 11"/>
          <p:cNvSpPr/>
          <p:nvPr/>
        </p:nvSpPr>
        <p:spPr>
          <a:xfrm>
            <a:off x="1513643" y="2370112"/>
            <a:ext cx="381740" cy="248740"/>
          </a:xfrm>
          <a:prstGeom prst="hex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Hexagon 12"/>
          <p:cNvSpPr/>
          <p:nvPr/>
        </p:nvSpPr>
        <p:spPr>
          <a:xfrm>
            <a:off x="1513643" y="3408089"/>
            <a:ext cx="381740" cy="248740"/>
          </a:xfrm>
          <a:prstGeom prst="hex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Hexagon 13"/>
          <p:cNvSpPr/>
          <p:nvPr/>
        </p:nvSpPr>
        <p:spPr>
          <a:xfrm>
            <a:off x="1522305" y="3854326"/>
            <a:ext cx="381740" cy="248740"/>
          </a:xfrm>
          <a:prstGeom prst="hex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Hexagon 14"/>
          <p:cNvSpPr/>
          <p:nvPr/>
        </p:nvSpPr>
        <p:spPr>
          <a:xfrm>
            <a:off x="1506029" y="4255466"/>
            <a:ext cx="381740" cy="248740"/>
          </a:xfrm>
          <a:prstGeom prst="hex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Hexagon 15"/>
          <p:cNvSpPr/>
          <p:nvPr/>
        </p:nvSpPr>
        <p:spPr>
          <a:xfrm>
            <a:off x="1507292" y="2817251"/>
            <a:ext cx="381740" cy="248740"/>
          </a:xfrm>
          <a:prstGeom prst="hex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Hexagon 16"/>
          <p:cNvSpPr/>
          <p:nvPr/>
        </p:nvSpPr>
        <p:spPr>
          <a:xfrm>
            <a:off x="5691471" y="2026749"/>
            <a:ext cx="381740" cy="248740"/>
          </a:xfrm>
          <a:prstGeom prst="hex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Hexagon 17"/>
          <p:cNvSpPr/>
          <p:nvPr/>
        </p:nvSpPr>
        <p:spPr>
          <a:xfrm>
            <a:off x="5691471" y="2352296"/>
            <a:ext cx="381740" cy="248740"/>
          </a:xfrm>
          <a:prstGeom prst="hex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Hexagon 18"/>
          <p:cNvSpPr/>
          <p:nvPr/>
        </p:nvSpPr>
        <p:spPr>
          <a:xfrm>
            <a:off x="5691471" y="2728200"/>
            <a:ext cx="381740" cy="248740"/>
          </a:xfrm>
          <a:prstGeom prst="hex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Hexagon 19"/>
          <p:cNvSpPr/>
          <p:nvPr/>
        </p:nvSpPr>
        <p:spPr>
          <a:xfrm>
            <a:off x="5724907" y="3459036"/>
            <a:ext cx="381740" cy="248740"/>
          </a:xfrm>
          <a:prstGeom prst="hex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Hexagon 20"/>
          <p:cNvSpPr/>
          <p:nvPr/>
        </p:nvSpPr>
        <p:spPr>
          <a:xfrm>
            <a:off x="5724907" y="3898687"/>
            <a:ext cx="381740" cy="248740"/>
          </a:xfrm>
          <a:prstGeom prst="hex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Hexagon 21"/>
          <p:cNvSpPr/>
          <p:nvPr/>
        </p:nvSpPr>
        <p:spPr>
          <a:xfrm>
            <a:off x="5705962" y="4267378"/>
            <a:ext cx="381740" cy="248740"/>
          </a:xfrm>
          <a:prstGeom prst="hex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1401046" y="781235"/>
            <a:ext cx="2567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</a:rPr>
              <a:t>Type 1 Diabetes</a:t>
            </a:r>
            <a:endParaRPr lang="en-GB" sz="2800" dirty="0">
              <a:solidFill>
                <a:schemeClr val="tx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32576" y="807306"/>
            <a:ext cx="2725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</a:rPr>
              <a:t>Type 2 Diabetes</a:t>
            </a:r>
            <a:endParaRPr lang="en-GB" sz="2800" dirty="0">
              <a:solidFill>
                <a:schemeClr val="tx2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701336" y="2941621"/>
            <a:ext cx="699710" cy="51741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845005" y="2888457"/>
            <a:ext cx="424502" cy="6949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endCxn id="8" idx="1"/>
          </p:cNvCxnSpPr>
          <p:nvPr/>
        </p:nvCxnSpPr>
        <p:spPr>
          <a:xfrm flipH="1">
            <a:off x="6149758" y="2941621"/>
            <a:ext cx="501010" cy="46646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290405" y="2862042"/>
            <a:ext cx="501012" cy="67988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9418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98521" y="1"/>
            <a:ext cx="5899164" cy="1143000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Type 1 Diabetes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en-GB" dirty="0" smtClean="0"/>
              <a:t>Younger patients</a:t>
            </a:r>
          </a:p>
          <a:p>
            <a:r>
              <a:rPr lang="en-GB" dirty="0" smtClean="0"/>
              <a:t>Unexplained weight loss</a:t>
            </a:r>
          </a:p>
          <a:p>
            <a:r>
              <a:rPr lang="en-GB" dirty="0" smtClean="0"/>
              <a:t>Osmotic Symptoms: increased thirst, polyuria</a:t>
            </a:r>
          </a:p>
          <a:p>
            <a:r>
              <a:rPr lang="en-GB" dirty="0" smtClean="0"/>
              <a:t>Tiredness</a:t>
            </a:r>
          </a:p>
          <a:p>
            <a:r>
              <a:rPr lang="en-GB" dirty="0" smtClean="0"/>
              <a:t>May be associated with other autoimmune conditions</a:t>
            </a:r>
          </a:p>
          <a:p>
            <a:r>
              <a:rPr lang="en-GB" dirty="0" smtClean="0"/>
              <a:t>Diabetic </a:t>
            </a:r>
            <a:r>
              <a:rPr lang="en-GB" dirty="0" err="1" smtClean="0"/>
              <a:t>Keto</a:t>
            </a:r>
            <a:r>
              <a:rPr lang="en-GB" dirty="0" smtClean="0"/>
              <a:t>-acidosis: a life-threatening emergency</a:t>
            </a:r>
            <a:endParaRPr lang="en-GB" dirty="0"/>
          </a:p>
        </p:txBody>
      </p:sp>
      <p:pic>
        <p:nvPicPr>
          <p:cNvPr id="4" name="Picture 3" descr="Famous_Faces_of_Diabetes_Slide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809" y="1"/>
            <a:ext cx="1994190" cy="1994190"/>
          </a:xfrm>
          <a:prstGeom prst="rect">
            <a:avLst/>
          </a:prstGeom>
        </p:spPr>
      </p:pic>
      <p:pic>
        <p:nvPicPr>
          <p:cNvPr id="5" name="Picture 4" descr="Unknown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488" y="1"/>
            <a:ext cx="1398910" cy="199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918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74638"/>
            <a:ext cx="5827946" cy="1143000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T2 Diabetes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446464"/>
            <a:ext cx="8959800" cy="4410623"/>
          </a:xfrm>
        </p:spPr>
        <p:txBody>
          <a:bodyPr/>
          <a:lstStyle/>
          <a:p>
            <a:r>
              <a:rPr lang="en-GB" sz="2400" dirty="0" smtClean="0"/>
              <a:t>Older patients but seen increasingly in younger people, particularly South Asians</a:t>
            </a:r>
          </a:p>
          <a:p>
            <a:r>
              <a:rPr lang="en-GB" sz="2400" dirty="0" smtClean="0"/>
              <a:t>Often associated with obesity/ increased BMI</a:t>
            </a:r>
          </a:p>
          <a:p>
            <a:r>
              <a:rPr lang="en-GB" sz="2400" dirty="0" smtClean="0"/>
              <a:t>Multi-factorial: combination of genetic and environmental factors</a:t>
            </a:r>
          </a:p>
          <a:p>
            <a:r>
              <a:rPr lang="en-GB" sz="2400" dirty="0" smtClean="0"/>
              <a:t>Asymptomatic presentation/ routine screening/ health checks</a:t>
            </a:r>
          </a:p>
          <a:p>
            <a:r>
              <a:rPr lang="en-GB" sz="2400" dirty="0" smtClean="0"/>
              <a:t>Osmotic Symptoms</a:t>
            </a:r>
          </a:p>
          <a:p>
            <a:r>
              <a:rPr lang="en-GB" sz="2400" dirty="0" smtClean="0"/>
              <a:t>Complications </a:t>
            </a:r>
            <a:r>
              <a:rPr lang="en-GB" sz="2400" dirty="0" err="1" smtClean="0"/>
              <a:t>eg</a:t>
            </a:r>
            <a:r>
              <a:rPr lang="en-GB" sz="2400" dirty="0" smtClean="0"/>
              <a:t>. retinopathy, myocardial infarction, kidney disease</a:t>
            </a:r>
          </a:p>
          <a:p>
            <a:r>
              <a:rPr lang="en-GB" sz="2400" dirty="0" smtClean="0"/>
              <a:t>Non-healing ulcers</a:t>
            </a:r>
          </a:p>
          <a:p>
            <a:endParaRPr lang="en-GB" sz="2800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3" descr="620-celebrities-diabetes-tom-hanks.imgcache.rev1411506314539.we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964" y="135658"/>
            <a:ext cx="1899782" cy="1317591"/>
          </a:xfrm>
          <a:prstGeom prst="rect">
            <a:avLst/>
          </a:prstGeom>
        </p:spPr>
      </p:pic>
      <p:pic>
        <p:nvPicPr>
          <p:cNvPr id="5" name="Picture 4" descr="Morga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947" y="123213"/>
            <a:ext cx="1123939" cy="1294425"/>
          </a:xfrm>
          <a:prstGeom prst="rect">
            <a:avLst/>
          </a:prstGeom>
        </p:spPr>
      </p:pic>
      <p:pic>
        <p:nvPicPr>
          <p:cNvPr id="6" name="Picture 5" descr="images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724" y="4581892"/>
            <a:ext cx="2707022" cy="227610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Metabolic Syndrome 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(Met S)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47779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A condition of ectopic fat accumulation, insulin resistance and cardio-metabolic risk factors</a:t>
            </a:r>
          </a:p>
          <a:p>
            <a:r>
              <a:rPr lang="en-US" dirty="0" smtClean="0"/>
              <a:t>BP &gt; 130/85mm</a:t>
            </a:r>
          </a:p>
          <a:p>
            <a:r>
              <a:rPr lang="en-US" dirty="0" smtClean="0"/>
              <a:t>Triglyceride &gt; 1.7 </a:t>
            </a:r>
            <a:r>
              <a:rPr lang="en-US" dirty="0" err="1" smtClean="0"/>
              <a:t>mmol</a:t>
            </a:r>
            <a:r>
              <a:rPr lang="en-US" dirty="0" smtClean="0"/>
              <a:t>/l</a:t>
            </a:r>
          </a:p>
          <a:p>
            <a:r>
              <a:rPr lang="en-US" dirty="0" smtClean="0"/>
              <a:t>HDL &lt; 1.0 </a:t>
            </a:r>
            <a:r>
              <a:rPr lang="en-US" dirty="0" err="1" smtClean="0"/>
              <a:t>mmol</a:t>
            </a:r>
            <a:r>
              <a:rPr lang="en-US" dirty="0" smtClean="0"/>
              <a:t>/l</a:t>
            </a:r>
          </a:p>
          <a:p>
            <a:r>
              <a:rPr lang="en-US" dirty="0" smtClean="0"/>
              <a:t>Waist  &gt; 94cm (or increased waist/hip ratio)</a:t>
            </a:r>
          </a:p>
          <a:p>
            <a:r>
              <a:rPr lang="en-US" dirty="0" smtClean="0"/>
              <a:t>Glucose &gt; 6 </a:t>
            </a:r>
            <a:r>
              <a:rPr lang="en-US" dirty="0" err="1" smtClean="0"/>
              <a:t>mmol</a:t>
            </a:r>
            <a:r>
              <a:rPr lang="en-US" dirty="0" smtClean="0"/>
              <a:t>/l</a:t>
            </a:r>
          </a:p>
          <a:p>
            <a:r>
              <a:rPr lang="en-US" dirty="0" smtClean="0"/>
              <a:t>Non-alcoholic fatty liver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333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1049</TotalTime>
  <Words>1706</Words>
  <Application>Microsoft Macintosh PowerPoint</Application>
  <PresentationFormat>On-screen Show (4:3)</PresentationFormat>
  <Paragraphs>298</Paragraphs>
  <Slides>43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Management of Diabetes</vt:lpstr>
      <vt:lpstr>PowerPoint Presentation</vt:lpstr>
      <vt:lpstr>PowerPoint Presentation</vt:lpstr>
      <vt:lpstr>Definition of diabetes (WHO 1998)</vt:lpstr>
      <vt:lpstr>PowerPoint Presentation</vt:lpstr>
      <vt:lpstr>PowerPoint Presentation</vt:lpstr>
      <vt:lpstr>Type 1 Diabetes</vt:lpstr>
      <vt:lpstr>T2 Diabetes</vt:lpstr>
      <vt:lpstr>Metabolic Syndrome  (Met S)</vt:lpstr>
      <vt:lpstr>PowerPoint Presentation</vt:lpstr>
      <vt:lpstr>The Obesity Time Bomb</vt:lpstr>
      <vt:lpstr>Our figures – Young Adult Clinic</vt:lpstr>
      <vt:lpstr>Diagnostic Criteria WHO 2006</vt:lpstr>
      <vt:lpstr>Hba1c for the diagnosis, WHO 2011</vt:lpstr>
      <vt:lpstr>Management</vt:lpstr>
      <vt:lpstr>Healthy Eating</vt:lpstr>
      <vt:lpstr>Counterpoint Study</vt:lpstr>
      <vt:lpstr>Ramadan and Diabetes</vt:lpstr>
      <vt:lpstr>PowerPoint Presentation</vt:lpstr>
      <vt:lpstr>Type 1 Diabetes</vt:lpstr>
      <vt:lpstr>PowerPoint Presentation</vt:lpstr>
      <vt:lpstr>What does insulin do?</vt:lpstr>
      <vt:lpstr>What does insulin do?</vt:lpstr>
      <vt:lpstr>Insulin Treatment</vt:lpstr>
      <vt:lpstr>The insulin pump is, at present, the best way to copy a pancreas</vt:lpstr>
      <vt:lpstr>Insulin Pumps : Continuous sub-cutaneous Insulin Infusion for T1DM</vt:lpstr>
      <vt:lpstr>Indications for Insulin Pump Therapy</vt:lpstr>
      <vt:lpstr>Islet Cell transplantation</vt:lpstr>
      <vt:lpstr>PowerPoint Presentation</vt:lpstr>
      <vt:lpstr>PowerPoint Presentation</vt:lpstr>
      <vt:lpstr>  Artificial Pancreas</vt:lpstr>
      <vt:lpstr>Type 2 Diabetes – Oral Treatment</vt:lpstr>
      <vt:lpstr>PowerPoint Presentation</vt:lpstr>
      <vt:lpstr>Thiazolidinediones (TZD)</vt:lpstr>
      <vt:lpstr>Glucagon-like peptide (GLP-1) inhibitors</vt:lpstr>
      <vt:lpstr>GLP-1 agonists</vt:lpstr>
      <vt:lpstr>DPP4 Inhibitors</vt:lpstr>
      <vt:lpstr>SGLT 2 Inhibitors</vt:lpstr>
      <vt:lpstr>Bariatric Surgery</vt:lpstr>
      <vt:lpstr>PowerPoint Presentation</vt:lpstr>
      <vt:lpstr>PowerPoint Presentation</vt:lpstr>
      <vt:lpstr>Prevention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 2 diabetes- manangement</dc:title>
  <dc:creator>Satyajit Bhattacharya</dc:creator>
  <cp:lastModifiedBy>Shanti Vijayaraghavan</cp:lastModifiedBy>
  <cp:revision>110</cp:revision>
  <dcterms:created xsi:type="dcterms:W3CDTF">2012-03-12T11:04:44Z</dcterms:created>
  <dcterms:modified xsi:type="dcterms:W3CDTF">2015-05-08T10:08:25Z</dcterms:modified>
</cp:coreProperties>
</file>